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8"/>
  </p:notesMasterIdLst>
  <p:handoutMasterIdLst>
    <p:handoutMasterId r:id="rId89"/>
  </p:handoutMasterIdLst>
  <p:sldIdLst>
    <p:sldId id="256" r:id="rId2"/>
    <p:sldId id="257" r:id="rId3"/>
    <p:sldId id="337" r:id="rId4"/>
    <p:sldId id="259" r:id="rId5"/>
    <p:sldId id="260" r:id="rId6"/>
    <p:sldId id="261" r:id="rId7"/>
    <p:sldId id="262" r:id="rId8"/>
    <p:sldId id="263" r:id="rId9"/>
    <p:sldId id="34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5" r:id="rId21"/>
    <p:sldId id="274" r:id="rId22"/>
    <p:sldId id="333" r:id="rId23"/>
    <p:sldId id="338" r:id="rId24"/>
    <p:sldId id="33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46" r:id="rId41"/>
    <p:sldId id="293" r:id="rId42"/>
    <p:sldId id="294" r:id="rId43"/>
    <p:sldId id="33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41" r:id="rId57"/>
    <p:sldId id="340" r:id="rId58"/>
    <p:sldId id="309" r:id="rId59"/>
    <p:sldId id="343" r:id="rId60"/>
    <p:sldId id="311" r:id="rId61"/>
    <p:sldId id="312" r:id="rId62"/>
    <p:sldId id="313" r:id="rId63"/>
    <p:sldId id="314" r:id="rId64"/>
    <p:sldId id="315" r:id="rId65"/>
    <p:sldId id="316" r:id="rId66"/>
    <p:sldId id="347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48" r:id="rId76"/>
    <p:sldId id="325" r:id="rId77"/>
    <p:sldId id="326" r:id="rId78"/>
    <p:sldId id="336" r:id="rId79"/>
    <p:sldId id="335" r:id="rId80"/>
    <p:sldId id="327" r:id="rId81"/>
    <p:sldId id="328" r:id="rId82"/>
    <p:sldId id="329" r:id="rId83"/>
    <p:sldId id="330" r:id="rId84"/>
    <p:sldId id="331" r:id="rId85"/>
    <p:sldId id="332" r:id="rId86"/>
    <p:sldId id="349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621" autoAdjust="0"/>
    <p:restoredTop sz="74610" autoAdjust="0"/>
  </p:normalViewPr>
  <p:slideViewPr>
    <p:cSldViewPr>
      <p:cViewPr>
        <p:scale>
          <a:sx n="66" d="100"/>
          <a:sy n="66" d="100"/>
        </p:scale>
        <p:origin x="-20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/>
          <a:lstStyle/>
          <a:p>
            <a:pPr hangingPunct="0">
              <a:defRPr sz="1400"/>
            </a:pPr>
            <a:r>
              <a:rPr lang="en-US" sz="1300" dirty="0" smtClean="0">
                <a:latin typeface="Arial" pitchFamily="18"/>
                <a:ea typeface="Microsoft YaHei" pitchFamily="2"/>
                <a:cs typeface="Arial" pitchFamily="2"/>
              </a:rPr>
              <a:t>From Mainframes to micros</a:t>
            </a:r>
            <a:endParaRPr lang="en-US" sz="1300" dirty="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647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/>
          <a:lstStyle/>
          <a:p>
            <a:pPr algn="r" hangingPunct="0">
              <a:defRPr sz="1400"/>
            </a:pPr>
            <a:r>
              <a:rPr lang="en-US" sz="1300" dirty="0" smtClean="0">
                <a:latin typeface="Arial" pitchFamily="18"/>
                <a:ea typeface="Microsoft YaHei" pitchFamily="2"/>
                <a:cs typeface="Arial" pitchFamily="2"/>
              </a:rPr>
              <a:t>8/6/16</a:t>
            </a:r>
            <a:endParaRPr lang="en-US" sz="1300" dirty="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/>
          <a:lstStyle/>
          <a:p>
            <a:pPr hangingPunct="0">
              <a:defRPr sz="1400"/>
            </a:pPr>
            <a:r>
              <a:rPr lang="en-US" sz="1300" dirty="0" smtClean="0">
                <a:latin typeface="Arial" pitchFamily="18"/>
                <a:ea typeface="Microsoft YaHei" pitchFamily="2"/>
                <a:cs typeface="Arial" pitchFamily="2"/>
              </a:rPr>
              <a:t>Paul Laughton</a:t>
            </a:r>
            <a:endParaRPr lang="en-US" sz="1300" dirty="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647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/>
          <a:lstStyle/>
          <a:p>
            <a:pPr algn="r" hangingPunct="0">
              <a:defRPr sz="1400"/>
            </a:pPr>
            <a:fld id="{0F58E4DF-99CC-4E3F-B662-8AD55BC9EF67}" type="slidenum">
              <a:t>‹#›</a:t>
            </a:fld>
            <a:endParaRPr lang="en-US" sz="1300" dirty="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6474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E69EDF7-D77B-45F7-85D4-569EA13AFB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ry_Garland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Cromemco" TargetMode="External"/><Relationship Id="rId4" Type="http://schemas.openxmlformats.org/officeDocument/2006/relationships/hyperlink" Target="https://en.wikipedia.org/wiki/Roger_Melen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American start speeches with a joke</a:t>
            </a:r>
          </a:p>
          <a:p>
            <a:r>
              <a:rPr lang="en-US" dirty="0" smtClean="0"/>
              <a:t>Spent</a:t>
            </a:r>
            <a:r>
              <a:rPr lang="en-US" baseline="0" dirty="0" smtClean="0"/>
              <a:t> some time in Japan</a:t>
            </a:r>
          </a:p>
          <a:p>
            <a:r>
              <a:rPr lang="en-US" baseline="0" dirty="0" smtClean="0"/>
              <a:t>Learned that Japanese start their speeches with an apology</a:t>
            </a:r>
          </a:p>
          <a:p>
            <a:r>
              <a:rPr lang="en-US" baseline="0" dirty="0" smtClean="0"/>
              <a:t>I am going to pay homage to both cultures</a:t>
            </a:r>
          </a:p>
          <a:p>
            <a:r>
              <a:rPr lang="en-US" baseline="0" dirty="0" smtClean="0"/>
              <a:t>I humbly apologize to you for not starting this speech with a joke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EE76AE6F-708A-4DE2-83E0-344A499AA211}" type="slidenum">
              <a:t>10</a:t>
            </a:fld>
            <a:endParaRPr lang="en-US" sz="18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dirty="0" smtClean="0"/>
              <a:t>Space Station</a:t>
            </a:r>
          </a:p>
          <a:p>
            <a:pPr lvl="0"/>
            <a:r>
              <a:rPr lang="en-US" dirty="0" smtClean="0"/>
              <a:t>Spy in the sky</a:t>
            </a:r>
          </a:p>
          <a:p>
            <a:pPr lvl="0"/>
            <a:r>
              <a:rPr lang="en-US" dirty="0" smtClean="0"/>
              <a:t>Gemini Space Capsule with hatch in heat shield</a:t>
            </a:r>
          </a:p>
          <a:p>
            <a:pPr lvl="0"/>
            <a:r>
              <a:rPr lang="en-US" dirty="0" smtClean="0"/>
              <a:t>2</a:t>
            </a:r>
            <a:r>
              <a:rPr lang="en-US" baseline="0" dirty="0" smtClean="0"/>
              <a:t> crew for 40 days</a:t>
            </a:r>
            <a:endParaRPr lang="en-US" dirty="0" smtClean="0"/>
          </a:p>
          <a:p>
            <a:pPr lvl="0"/>
            <a:r>
              <a:rPr lang="en-US" dirty="0" smtClean="0"/>
              <a:t>Lockheed, Sunnyvale</a:t>
            </a:r>
            <a:r>
              <a:rPr lang="en-US" dirty="0"/>
              <a:t>, CA</a:t>
            </a:r>
          </a:p>
          <a:p>
            <a:pPr lvl="0"/>
            <a:r>
              <a:rPr lang="en-US" dirty="0"/>
              <a:t>March </a:t>
            </a:r>
            <a:r>
              <a:rPr lang="en-US" dirty="0" smtClean="0"/>
              <a:t>1969</a:t>
            </a:r>
          </a:p>
          <a:p>
            <a:pPr lvl="0"/>
            <a:r>
              <a:rPr lang="en-US" dirty="0" err="1" smtClean="0"/>
              <a:t>albuquerque</a:t>
            </a:r>
            <a:r>
              <a:rPr lang="en-US" baseline="0" dirty="0" smtClean="0"/>
              <a:t>, Restaurant, AF Major, cancel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624298F-EA49-4DBB-BC26-455AB2D4DB0C}" type="slidenum">
              <a:t>11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dirty="0" smtClean="0"/>
              <a:t>Unmanned satellites could do the same job,</a:t>
            </a:r>
            <a:r>
              <a:rPr lang="en-US" baseline="0" dirty="0" smtClean="0"/>
              <a:t> cheaper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C2ED7E6-CBB4-4220-ACE7-6286AB8FE81E}" type="slidenum">
              <a:t>13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dirty="0"/>
              <a:t>ASR 33 10 CPS</a:t>
            </a:r>
          </a:p>
          <a:p>
            <a:pPr lvl="0"/>
            <a:r>
              <a:rPr lang="en-US" dirty="0"/>
              <a:t>2741 13.5 CPS</a:t>
            </a:r>
          </a:p>
          <a:p>
            <a:pPr lvl="0"/>
            <a:r>
              <a:rPr lang="en-US" sz="1200" b="0" dirty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Livermore Data Systems "Model A" Acoustic Coupler </a:t>
            </a:r>
            <a:r>
              <a:rPr lang="en-US" sz="1200" b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Modem</a:t>
            </a:r>
          </a:p>
          <a:p>
            <a:pPr lvl="0"/>
            <a:endParaRPr lang="en-US" sz="1200" b="0" dirty="0" smtClean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  <a:p>
            <a:pPr lvl="0"/>
            <a:r>
              <a:rPr lang="en-US" sz="1200" b="0" dirty="0" smtClean="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Had 2741 in my home</a:t>
            </a:r>
            <a:endParaRPr lang="en-US" sz="1200" b="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  on all aspects of system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CAC284A-A9BB-4256-984E-61A31D8EB7ED}" type="slidenum">
              <a:t>15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dirty="0"/>
              <a:t>January, </a:t>
            </a:r>
            <a:r>
              <a:rPr lang="en-US" dirty="0" smtClean="0"/>
              <a:t>1975</a:t>
            </a:r>
          </a:p>
          <a:p>
            <a:pPr lvl="0"/>
            <a:r>
              <a:rPr lang="en-US" dirty="0" smtClean="0"/>
              <a:t>$439 Kit</a:t>
            </a:r>
          </a:p>
          <a:p>
            <a:pPr lvl="0"/>
            <a:r>
              <a:rPr lang="en-US" dirty="0" smtClean="0"/>
              <a:t>Does nothing</a:t>
            </a:r>
          </a:p>
          <a:p>
            <a:pPr lvl="0"/>
            <a:r>
              <a:rPr lang="en-US" dirty="0" smtClean="0"/>
              <a:t>Have enter</a:t>
            </a:r>
            <a:r>
              <a:rPr lang="en-US" baseline="0" dirty="0" smtClean="0"/>
              <a:t> programs as ones and zero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Gordon</a:t>
            </a:r>
            <a:r>
              <a:rPr lang="en-US" baseline="0" dirty="0" smtClean="0"/>
              <a:t> French</a:t>
            </a:r>
          </a:p>
          <a:p>
            <a:r>
              <a:rPr lang="en-US" baseline="0" dirty="0" smtClean="0"/>
              <a:t>Lee </a:t>
            </a:r>
            <a:r>
              <a:rPr lang="en-US" baseline="0" dirty="0" err="1" smtClean="0"/>
              <a:t>Feldenstein</a:t>
            </a:r>
            <a:r>
              <a:rPr lang="en-US" baseline="0" dirty="0" smtClean="0"/>
              <a:t> (SOL, President HBCC)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43C379C-DED4-4E8E-A7B7-28364D0144D6}" type="slidenum">
              <a:t>18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/>
              <a:t>1976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My father, an electronics engineer and a geek like me, once told me</a:t>
            </a:r>
          </a:p>
          <a:p>
            <a:r>
              <a:rPr lang="en-US" dirty="0" smtClean="0"/>
              <a:t>I have tried to live by this rule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means that I needed to choose a career that I loved</a:t>
            </a:r>
          </a:p>
          <a:p>
            <a:r>
              <a:rPr lang="en-US" baseline="0" dirty="0" smtClean="0"/>
              <a:t>Computers did not start out as my passion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Altair</a:t>
            </a:r>
            <a:r>
              <a:rPr lang="en-US" baseline="0" dirty="0" smtClean="0"/>
              <a:t> Bus became the S100 standard bus</a:t>
            </a:r>
          </a:p>
          <a:p>
            <a:r>
              <a:rPr lang="en-US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</a:rPr>
              <a:t>The “S-100” name was coined by </a:t>
            </a:r>
            <a:r>
              <a:rPr lang="en-US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  <a:hlinkClick r:id="rId3" tooltip="Harry Garland"/>
              </a:rPr>
              <a:t>Harry Garland</a:t>
            </a:r>
            <a:r>
              <a:rPr lang="en-US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</a:rPr>
              <a:t> and </a:t>
            </a:r>
            <a:r>
              <a:rPr lang="en-US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  <a:hlinkClick r:id="rId4" tooltip="Roger Melen"/>
              </a:rPr>
              <a:t>Roger </a:t>
            </a:r>
            <a:r>
              <a:rPr lang="en-US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  <a:hlinkClick r:id="rId4" tooltip="Roger Melen"/>
              </a:rPr>
              <a:t>Melen</a:t>
            </a:r>
            <a:r>
              <a:rPr lang="en-US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</a:rPr>
              <a:t>, co-founders of </a:t>
            </a:r>
            <a:r>
              <a:rPr lang="en-US" sz="2000" b="0" i="0" u="none" strike="noStrike" kern="1200" dirty="0" err="1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  <a:hlinkClick r:id="rId5" tooltip="Cromemco"/>
              </a:rPr>
              <a:t>Cromemco</a:t>
            </a:r>
            <a:endParaRPr lang="en-US" sz="2000" b="0" i="0" u="none" strike="noStrike" kern="1200" dirty="0" smtClean="0">
              <a:ln>
                <a:noFill/>
              </a:ln>
              <a:effectLst/>
              <a:latin typeface="Arial" pitchFamily="18"/>
              <a:ea typeface="Microsoft YaHei" pitchFamily="2"/>
              <a:cs typeface="Arial" pitchFamily="2"/>
            </a:endParaRPr>
          </a:p>
          <a:p>
            <a:r>
              <a:rPr lang="en-US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</a:rPr>
              <a:t>IEEE-696</a:t>
            </a:r>
          </a:p>
          <a:p>
            <a:r>
              <a:rPr lang="en-US" sz="2000" b="0" i="0" u="none" strike="noStrike" kern="1200" dirty="0" smtClean="0">
                <a:ln>
                  <a:noFill/>
                </a:ln>
                <a:effectLst/>
                <a:latin typeface="Arial" pitchFamily="18"/>
                <a:ea typeface="Microsoft YaHei" pitchFamily="2"/>
                <a:cs typeface="Arial" pitchFamily="2"/>
              </a:rPr>
              <a:t>150 companies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 6600 Supercomputer</a:t>
            </a:r>
          </a:p>
          <a:p>
            <a:r>
              <a:rPr lang="en-US" dirty="0" smtClean="0"/>
              <a:t>IBM announced the 360/92 that was to be faster than the 6600</a:t>
            </a:r>
          </a:p>
          <a:p>
            <a:r>
              <a:rPr lang="en-US" dirty="0" smtClean="0"/>
              <a:t>People held off buying 6600 waiting</a:t>
            </a:r>
            <a:r>
              <a:rPr lang="en-US" baseline="0" dirty="0" smtClean="0"/>
              <a:t> for the 360/92</a:t>
            </a:r>
          </a:p>
          <a:p>
            <a:r>
              <a:rPr lang="en-US" baseline="0" dirty="0" smtClean="0"/>
              <a:t>IBM could not get the 92 to work so they cancelled it.</a:t>
            </a:r>
          </a:p>
          <a:p>
            <a:r>
              <a:rPr lang="en-US" baseline="0" dirty="0" smtClean="0"/>
              <a:t>CDC did appreciate the sales they lost to a fictional product</a:t>
            </a:r>
          </a:p>
          <a:p>
            <a:r>
              <a:rPr lang="en-US" baseline="0" dirty="0" smtClean="0"/>
              <a:t>The brought an anti-trust suit against IBM</a:t>
            </a:r>
          </a:p>
          <a:p>
            <a:r>
              <a:rPr lang="en-US" baseline="0" dirty="0" smtClean="0"/>
              <a:t>Settled for $80 </a:t>
            </a:r>
            <a:r>
              <a:rPr lang="en-US" baseline="0" dirty="0" err="1" smtClean="0"/>
              <a:t>Milllion</a:t>
            </a:r>
            <a:endParaRPr lang="en-US" baseline="0" dirty="0" smtClean="0"/>
          </a:p>
          <a:p>
            <a:r>
              <a:rPr lang="en-US" baseline="0" dirty="0" smtClean="0"/>
              <a:t>Plus SBC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22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Bearcat scanner</a:t>
            </a:r>
          </a:p>
          <a:p>
            <a:r>
              <a:rPr lang="en-US" dirty="0" smtClean="0"/>
              <a:t>Atari game console (never sold)</a:t>
            </a:r>
          </a:p>
          <a:p>
            <a:r>
              <a:rPr lang="en-US" dirty="0" err="1" smtClean="0"/>
              <a:t>Shep</a:t>
            </a:r>
            <a:r>
              <a:rPr lang="en-US" dirty="0" smtClean="0"/>
              <a:t> had one other programmer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5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Apple II delivered by Jobs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timing of events in this code was critical</a:t>
            </a:r>
          </a:p>
          <a:p>
            <a:r>
              <a:rPr lang="en-US" baseline="0" dirty="0" smtClean="0"/>
              <a:t>Must not cross page </a:t>
            </a:r>
            <a:r>
              <a:rPr lang="en-US" baseline="0" dirty="0" err="1" smtClean="0"/>
              <a:t>boundry</a:t>
            </a:r>
            <a:endParaRPr lang="en-US" baseline="0" dirty="0" smtClean="0"/>
          </a:p>
          <a:p>
            <a:r>
              <a:rPr lang="en-US" baseline="0" dirty="0" smtClean="0"/>
              <a:t>Later versions of apple with faster clock had to slow down while doing disk I/O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chose</a:t>
            </a:r>
            <a:r>
              <a:rPr lang="en-US" baseline="0" dirty="0" smtClean="0"/>
              <a:t> Virginia Tach because I wanted to become</a:t>
            </a:r>
          </a:p>
          <a:p>
            <a:r>
              <a:rPr lang="en-US" baseline="0" dirty="0" smtClean="0"/>
              <a:t>What the Air Force called a Scientist in blue</a:t>
            </a:r>
          </a:p>
          <a:p>
            <a:r>
              <a:rPr lang="en-US" baseline="0" dirty="0" smtClean="0"/>
              <a:t>Unfortunately, I failed the Air Force physical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47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DOS</a:t>
            </a:r>
            <a:r>
              <a:rPr lang="en-US" baseline="0" dirty="0" smtClean="0"/>
              <a:t> commands from running program were printed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May 13 original deadline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FF692C6-9F63-4227-9EAD-706D8532199B}" type="slidenum">
              <a:t>38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/>
              <a:t>Give details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again is the design of DOS</a:t>
            </a:r>
          </a:p>
          <a:p>
            <a:r>
              <a:rPr lang="en-US" baseline="0" dirty="0" smtClean="0"/>
              <a:t>There is something missing here</a:t>
            </a:r>
          </a:p>
          <a:p>
            <a:r>
              <a:rPr lang="en-US" baseline="0" dirty="0" smtClean="0"/>
              <a:t>Because Apple did not document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5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Since I was not going to be a Scientist in Blue</a:t>
            </a:r>
          </a:p>
          <a:p>
            <a:r>
              <a:rPr lang="en-US" dirty="0" smtClean="0"/>
              <a:t>I was searching for a new passion</a:t>
            </a:r>
          </a:p>
          <a:p>
            <a:r>
              <a:rPr lang="en-US" dirty="0" smtClean="0"/>
              <a:t>In September 1996 this magazine</a:t>
            </a:r>
            <a:r>
              <a:rPr lang="en-US" baseline="0" dirty="0" smtClean="0"/>
              <a:t> appeared</a:t>
            </a:r>
          </a:p>
          <a:p>
            <a:r>
              <a:rPr lang="en-US" baseline="0" dirty="0" smtClean="0"/>
              <a:t>It was all about computers</a:t>
            </a:r>
          </a:p>
          <a:p>
            <a:r>
              <a:rPr lang="en-US" baseline="0" dirty="0" smtClean="0"/>
              <a:t>I was fascinated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This is the index of the magazine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Computer</a:t>
            </a:r>
            <a:r>
              <a:rPr lang="en-US" baseline="0" dirty="0" smtClean="0"/>
              <a:t> logic and memory</a:t>
            </a:r>
          </a:p>
          <a:p>
            <a:pPr lvl="0"/>
            <a:r>
              <a:rPr lang="en-US" baseline="0" dirty="0" smtClean="0"/>
              <a:t>Computer inputs and output</a:t>
            </a:r>
          </a:p>
          <a:p>
            <a:pPr lvl="0"/>
            <a:r>
              <a:rPr lang="en-US" baseline="0" dirty="0" smtClean="0"/>
              <a:t>Time-sharing on computers</a:t>
            </a:r>
          </a:p>
          <a:p>
            <a:pPr lvl="0"/>
            <a:r>
              <a:rPr lang="en-US" baseline="0" dirty="0" smtClean="0"/>
              <a:t>The uses of computers in science</a:t>
            </a:r>
          </a:p>
          <a:p>
            <a:pPr lvl="0"/>
            <a:r>
              <a:rPr lang="en-US" baseline="0" dirty="0" smtClean="0"/>
              <a:t>Artificial Intelligence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 would have changed my major if I could</a:t>
            </a:r>
          </a:p>
          <a:p>
            <a:pPr lvl="0"/>
            <a:r>
              <a:rPr lang="en-US" dirty="0" smtClean="0"/>
              <a:t>But Virginia</a:t>
            </a:r>
            <a:r>
              <a:rPr lang="en-US" baseline="0" dirty="0" smtClean="0"/>
              <a:t> Tech did not have computer science major</a:t>
            </a:r>
          </a:p>
          <a:p>
            <a:pPr lvl="0"/>
            <a:r>
              <a:rPr lang="en-US" baseline="0" dirty="0" smtClean="0"/>
              <a:t>I took the only computer course they had</a:t>
            </a:r>
          </a:p>
          <a:p>
            <a:pPr lvl="0"/>
            <a:r>
              <a:rPr lang="en-US" baseline="0" dirty="0" smtClean="0"/>
              <a:t>It was in Fortran programming</a:t>
            </a:r>
          </a:p>
          <a:p>
            <a:pPr lvl="0"/>
            <a:r>
              <a:rPr lang="en-US" baseline="0" dirty="0" smtClean="0"/>
              <a:t>Once I learned the basics of programming,</a:t>
            </a:r>
          </a:p>
          <a:p>
            <a:pPr lvl="0"/>
            <a:r>
              <a:rPr lang="en-US" baseline="0" dirty="0" smtClean="0"/>
              <a:t>I knew this was my new passion</a:t>
            </a:r>
          </a:p>
          <a:p>
            <a:pPr lvl="0"/>
            <a:r>
              <a:rPr lang="en-US" baseline="0" dirty="0" smtClean="0"/>
              <a:t>But I had to put it on the back burner until I finished college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 smtClean="0"/>
              <a:t>Fotoman</a:t>
            </a:r>
            <a:r>
              <a:rPr lang="en-US" dirty="0" smtClean="0"/>
              <a:t> used a black and white TV camera sensor</a:t>
            </a:r>
          </a:p>
          <a:p>
            <a:r>
              <a:rPr lang="en-US" dirty="0" smtClean="0"/>
              <a:t>We decided we could make a color </a:t>
            </a:r>
            <a:r>
              <a:rPr lang="en-US" dirty="0" err="1" smtClean="0"/>
              <a:t>Fotoman</a:t>
            </a:r>
            <a:r>
              <a:rPr lang="en-US" dirty="0" smtClean="0"/>
              <a:t> using a color TV sensor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</a:t>
            </a:r>
            <a:r>
              <a:rPr lang="en-US" baseline="0" dirty="0" smtClean="0"/>
              <a:t> first job that I interview for was</a:t>
            </a:r>
          </a:p>
          <a:p>
            <a:pPr lvl="0"/>
            <a:r>
              <a:rPr lang="en-US" baseline="0" dirty="0" smtClean="0"/>
              <a:t>The Johns Hopkins Applied Physic Laboratory</a:t>
            </a:r>
          </a:p>
          <a:p>
            <a:pPr lvl="0"/>
            <a:r>
              <a:rPr lang="en-US" baseline="0" dirty="0" smtClean="0"/>
              <a:t>I only had a BS so </a:t>
            </a:r>
          </a:p>
          <a:p>
            <a:pPr lvl="0"/>
            <a:r>
              <a:rPr lang="en-US" dirty="0" smtClean="0"/>
              <a:t>The job I was interviewing for was that of </a:t>
            </a:r>
          </a:p>
          <a:p>
            <a:pPr lvl="0"/>
            <a:r>
              <a:rPr lang="en-US" dirty="0" smtClean="0"/>
              <a:t>What was called a</a:t>
            </a:r>
            <a:r>
              <a:rPr lang="en-US" baseline="0" dirty="0" smtClean="0"/>
              <a:t> “lab rat.”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Kodak</a:t>
            </a:r>
          </a:p>
          <a:p>
            <a:r>
              <a:rPr lang="en-US" dirty="0" smtClean="0"/>
              <a:t>1976</a:t>
            </a:r>
          </a:p>
          <a:p>
            <a:r>
              <a:rPr lang="en-US" dirty="0" smtClean="0"/>
              <a:t>Match sensitivity of human</a:t>
            </a:r>
            <a:r>
              <a:rPr lang="en-US" baseline="0" dirty="0" smtClean="0"/>
              <a:t> eye</a:t>
            </a:r>
          </a:p>
          <a:p>
            <a:r>
              <a:rPr lang="en-US" baseline="0" dirty="0" smtClean="0"/>
              <a:t>Raw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9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Three photo sensors</a:t>
            </a:r>
            <a:r>
              <a:rPr lang="en-US" baseline="0" dirty="0" smtClean="0"/>
              <a:t> per pixel – RGB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Personas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743B156-FC79-4413-B444-72AFB0A069FF}" type="slidenum">
              <a:t>7</a:t>
            </a:fld>
            <a:endParaRPr lang="en-US" sz="18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sz="1800" dirty="0"/>
              <a:t>Second floor window overlooking huge computer room</a:t>
            </a:r>
          </a:p>
          <a:p>
            <a:pPr lvl="0"/>
            <a:r>
              <a:rPr lang="en-US" sz="1800" dirty="0"/>
              <a:t>A bunch of computers including one huge one</a:t>
            </a:r>
          </a:p>
          <a:p>
            <a:pPr lvl="0"/>
            <a:r>
              <a:rPr lang="en-US" sz="1800" dirty="0"/>
              <a:t>Later learned was IBM/360 Model  </a:t>
            </a:r>
            <a:r>
              <a:rPr lang="en-US" sz="1800" dirty="0" smtClean="0"/>
              <a:t>91 – Super Computer</a:t>
            </a:r>
            <a:endParaRPr lang="en-US" sz="1800" dirty="0"/>
          </a:p>
          <a:p>
            <a:pPr lvl="0"/>
            <a:r>
              <a:rPr lang="en-US" sz="1800" dirty="0"/>
              <a:t>60 </a:t>
            </a:r>
            <a:r>
              <a:rPr lang="en-US" sz="1800" dirty="0" smtClean="0"/>
              <a:t>Nanoseconds</a:t>
            </a:r>
            <a:r>
              <a:rPr lang="en-US" sz="1800" dirty="0"/>
              <a:t>, 6 Megabytes Memory, 32 Bit Bus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While I was working on </a:t>
            </a:r>
            <a:r>
              <a:rPr lang="en-US" dirty="0" err="1" smtClean="0"/>
              <a:t>Pagescan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In 1997</a:t>
            </a:r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083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had been thinking about retiring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927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My wife was teaching computer</a:t>
            </a:r>
            <a:r>
              <a:rPr lang="en-US" baseline="0" dirty="0" smtClean="0"/>
              <a:t> science at Foothill College</a:t>
            </a:r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Original documentation</a:t>
            </a:r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11EB41A-1357-46F1-9F01-5E9261565CAD}" type="slidenum">
              <a:t>85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5FCA7AC-1BC9-4724-A3E7-23BA594F9271}" type="slidenum">
              <a:t>8</a:t>
            </a:fld>
            <a:endParaRPr lang="en-US" sz="18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sz="1800" dirty="0"/>
              <a:t>But wait, there were more</a:t>
            </a:r>
            <a:br>
              <a:rPr lang="en-US" sz="1800" dirty="0"/>
            </a:br>
            <a:r>
              <a:rPr lang="en-US" sz="1800" dirty="0"/>
              <a:t>1410   connected  to</a:t>
            </a:r>
          </a:p>
          <a:p>
            <a:pPr lvl="0"/>
            <a:r>
              <a:rPr lang="en-US" sz="1800" dirty="0"/>
              <a:t>1302 – 58.5 Million Characters</a:t>
            </a:r>
          </a:p>
          <a:p>
            <a:pPr lvl="0"/>
            <a:r>
              <a:rPr lang="en-US" sz="1800" dirty="0"/>
              <a:t>Connected to</a:t>
            </a:r>
          </a:p>
          <a:p>
            <a:pPr lvl="0"/>
            <a:r>
              <a:rPr lang="en-US" sz="1800" dirty="0"/>
              <a:t>7094 – 2 microsecond cycle, 32k 32 bit words</a:t>
            </a:r>
          </a:p>
          <a:p>
            <a:pPr lvl="0"/>
            <a:r>
              <a:rPr lang="en-US" sz="1800" dirty="0"/>
              <a:t>I stood there </a:t>
            </a:r>
            <a:r>
              <a:rPr lang="en-US" sz="1800" dirty="0" smtClean="0"/>
              <a:t>wide eyed</a:t>
            </a:r>
            <a:endParaRPr lang="en-US" sz="1800" dirty="0"/>
          </a:p>
          <a:p>
            <a:pPr lvl="0"/>
            <a:r>
              <a:rPr lang="en-US" sz="1800" dirty="0"/>
              <a:t>Wanted to work with that</a:t>
            </a:r>
          </a:p>
          <a:p>
            <a:pPr lvl="0"/>
            <a:r>
              <a:rPr lang="en-US" sz="1800" dirty="0"/>
              <a:t>Offered operator...</a:t>
            </a:r>
            <a:r>
              <a:rPr lang="en-US" sz="1800" dirty="0" smtClean="0"/>
              <a:t>lower </a:t>
            </a:r>
            <a:r>
              <a:rPr lang="en-US" sz="1800" dirty="0"/>
              <a:t>pay</a:t>
            </a:r>
          </a:p>
          <a:p>
            <a:pPr lvl="0"/>
            <a:r>
              <a:rPr lang="en-US" sz="1800" dirty="0"/>
              <a:t>I did not care about the pay, I </a:t>
            </a:r>
            <a:r>
              <a:rPr lang="en-US" sz="1800" dirty="0" smtClean="0"/>
              <a:t>wanted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69EDF7-D77B-45F7-85D4-569EA13AFB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DF7FDC-D838-471C-8882-16D67D849E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2E2747-26AC-4DF4-8B90-55C1CF458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74BF22-C978-4F68-BADB-EE9C8B22E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588649-9799-4E0C-9D59-59C3577D8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lvl="0"/>
            <a:fld id="{6C98EEA5-4590-48DA-B7B0-F81C38C23C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45CEF1-899E-4807-A6D0-E045893D4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D848F-2639-472D-A221-62BF8BBD7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635F76-8B50-417A-AAC5-6C76066CE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35006D-01CD-4EB5-BFB4-781DA461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C535A5-E9A2-4D15-85D2-C3F312F32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FA8425-064A-4009-A446-BE9D1DAE691E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70ACE7-1F2F-4F4F-882B-D18B6B791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D8B695DC-BA08-4705-A0DE-1400BF9D8677}" type="datetime1">
              <a:rPr lang="en-US" smtClean="0"/>
              <a:pPr lvl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4B6E9F05-5C8F-4324-AB68-288D301FEF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From Mainframes to Micros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181100" y="2971800"/>
            <a:ext cx="6781800" cy="1752600"/>
          </a:xfrm>
        </p:spPr>
        <p:txBody>
          <a:bodyPr wrap="square" lIns="90000" tIns="45000" rIns="90000" bIns="45000" anchor="t">
            <a:normAutofit fontScale="85000" lnSpcReduction="1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en-US" sz="4400" b="1" dirty="0">
                <a:latin typeface="Calibri" pitchFamily="18"/>
              </a:rPr>
              <a:t>How I came to create Apple DOS 3.1, Atari Basic, </a:t>
            </a:r>
            <a:r>
              <a:rPr lang="en-US" sz="4400" b="1" dirty="0">
                <a:latin typeface="Calibri" pitchFamily="18"/>
              </a:rPr>
              <a:t>Cromemco</a:t>
            </a:r>
            <a:r>
              <a:rPr lang="en-US" sz="4400" b="1" dirty="0">
                <a:latin typeface="Calibri" pitchFamily="18"/>
              </a:rPr>
              <a:t> C, Digital Cameras and more.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eading W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SPACE!</a:t>
            </a:r>
            <a:endParaRPr lang="en-US" dirty="0"/>
          </a:p>
        </p:txBody>
      </p:sp>
      <p:sp>
        <p:nvSpPr>
          <p:cNvPr id="3" name="TextBox 3"/>
          <p:cNvSpPr/>
          <p:nvPr/>
        </p:nvSpPr>
        <p:spPr>
          <a:xfrm>
            <a:off x="2912102" y="5638800"/>
            <a:ext cx="3319797" cy="96752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 Air Force Manned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Orbiting Laboratory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3578" y="1447800"/>
            <a:ext cx="555684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pace.wav"/>
          </p:stSnd>
        </p:sndAc>
      </p:transition>
    </mc:Choice>
    <mc:Fallback xmlns="">
      <p:transition spd="slow">
        <p:sndAc>
          <p:stSnd>
            <p:snd r:embed="rId5" name="spac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OL Contro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76213"/>
            <a:ext cx="8091488" cy="762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MOL Control Center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3657600"/>
            <a:ext cx="4267259" cy="239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9399" y="1828800"/>
            <a:ext cx="3776905" cy="28327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/>
          <p:nvPr/>
        </p:nvSpPr>
        <p:spPr>
          <a:xfrm>
            <a:off x="5915729" y="2910065"/>
            <a:ext cx="1704932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The Blue Cube</a:t>
            </a:r>
          </a:p>
        </p:txBody>
      </p:sp>
      <p:sp>
        <p:nvSpPr>
          <p:cNvPr id="6" name="TextBox 7"/>
          <p:cNvSpPr/>
          <p:nvPr/>
        </p:nvSpPr>
        <p:spPr>
          <a:xfrm>
            <a:off x="1354811" y="1249139"/>
            <a:ext cx="2267201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IBM 360/65 (</a:t>
            </a:r>
            <a:r>
              <a:rPr lang="en-US" sz="1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M65MP)</a:t>
            </a:r>
            <a:endParaRPr lang="en-US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4652" y="1435482"/>
            <a:ext cx="3621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ARAND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Page Overlay Keyboard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238" y="5271362"/>
            <a:ext cx="2764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Project Cancelled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June, 1969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IBM SBC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400" y="1299029"/>
            <a:ext cx="3443580" cy="44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4642504" y="2757444"/>
            <a:ext cx="4191638" cy="10928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Computer Time Sharing</a:t>
            </a:r>
            <a:endParaRPr lang="en-US" sz="32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Basic, Fortran, PL/I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676400"/>
            <a:ext cx="4414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Service Bureau Company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46820" y="4495800"/>
            <a:ext cx="31029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Hired to work</a:t>
            </a:r>
          </a:p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on the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</a:rPr>
              <a:t>o</a:t>
            </a:r>
            <a:r>
              <a:rPr lang="en-US" sz="3200" b="1" dirty="0" smtClean="0">
                <a:latin typeface="Calibri" panose="020F0502020204030204" pitchFamily="34" charset="0"/>
              </a:rPr>
              <a:t>perating system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ll/360 Term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Call/360 Terminals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79360" y="1371599"/>
            <a:ext cx="212328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2360" y="1467000"/>
            <a:ext cx="3481920" cy="206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089880" y="4283280"/>
            <a:ext cx="2963519" cy="1975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8"/>
          <p:cNvSpPr/>
          <p:nvPr/>
        </p:nvSpPr>
        <p:spPr>
          <a:xfrm>
            <a:off x="1868040" y="3877200"/>
            <a:ext cx="84694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ASR 33</a:t>
            </a:r>
          </a:p>
        </p:txBody>
      </p:sp>
      <p:sp>
        <p:nvSpPr>
          <p:cNvPr id="7" name="TextBox 9"/>
          <p:cNvSpPr/>
          <p:nvPr/>
        </p:nvSpPr>
        <p:spPr>
          <a:xfrm>
            <a:off x="5872680" y="3704399"/>
            <a:ext cx="109470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IBM 2741</a:t>
            </a:r>
          </a:p>
        </p:txBody>
      </p:sp>
      <p:sp>
        <p:nvSpPr>
          <p:cNvPr id="8" name="TextBox 10"/>
          <p:cNvSpPr/>
          <p:nvPr/>
        </p:nvSpPr>
        <p:spPr>
          <a:xfrm>
            <a:off x="4177800" y="6368400"/>
            <a:ext cx="935426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Modem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520" y="318600"/>
            <a:ext cx="8994240" cy="622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croprocessors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Microprocessors!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283817"/>
            <a:ext cx="3622569" cy="51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5866669" y="2791299"/>
            <a:ext cx="2286501" cy="20947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</a:t>
            </a: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WANT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MY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OWN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COMPUTER!</a:t>
            </a:r>
            <a:endParaRPr lang="en-US" sz="32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omebrew Computer Cl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Homebrew Computer Club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7640" y="1371599"/>
            <a:ext cx="7848360" cy="515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 Wife&#10;Kathleen O’B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My Wife</a:t>
            </a:r>
            <a:br>
              <a:rPr lang="en-US"/>
            </a:br>
            <a:r>
              <a:rPr lang="en-US"/>
              <a:t>Kathleen O’Brien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5280" y="1752479"/>
            <a:ext cx="3496320" cy="426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67600" y="2133720"/>
            <a:ext cx="4190759" cy="327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I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1798" y="0"/>
            <a:ext cx="8229600" cy="990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KIM-1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3199" y="1356840"/>
            <a:ext cx="3826799" cy="4952520"/>
          </a:xfrm>
          <a:prstGeom prst="rect">
            <a:avLst/>
          </a:prstGeom>
          <a:noFill/>
          <a:ln w="190440">
            <a:solidFill>
              <a:srgbClr val="C8C6BD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IM-1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KIM-1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9320" y="1253880"/>
            <a:ext cx="670536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 Pa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My Passion</a:t>
            </a:r>
          </a:p>
        </p:txBody>
      </p:sp>
      <p:sp>
        <p:nvSpPr>
          <p:cNvPr id="3" name="TextBox 3"/>
          <p:cNvSpPr/>
          <p:nvPr/>
        </p:nvSpPr>
        <p:spPr>
          <a:xfrm>
            <a:off x="432000" y="1854360"/>
            <a:ext cx="4046149" cy="1405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 what you love,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Love what you do,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And you will love your life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0600" y="1523880"/>
            <a:ext cx="3901679" cy="4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/>
          <p:cNvSpPr/>
          <p:nvPr/>
        </p:nvSpPr>
        <p:spPr>
          <a:xfrm>
            <a:off x="1066800" y="4572000"/>
            <a:ext cx="2476425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COMPUTERS!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KIM-1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3733800" cy="51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n with the KI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wrap="square" lIns="90000" tIns="45000" rIns="90000" bIns="45000" anchor="t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400" dirty="0"/>
              <a:t>Fun with the </a:t>
            </a:r>
            <a:r>
              <a:rPr lang="en-US" sz="4400" dirty="0" smtClean="0"/>
              <a:t>KIM-1</a:t>
            </a:r>
            <a:br>
              <a:rPr lang="en-US" sz="4400" dirty="0" smtClean="0"/>
            </a:br>
            <a:r>
              <a:rPr lang="en-US" sz="4400" dirty="0" smtClean="0"/>
              <a:t>Hardware</a:t>
            </a:r>
            <a:endParaRPr lang="en-US" sz="4400" dirty="0"/>
          </a:p>
        </p:txBody>
      </p:sp>
      <p:sp>
        <p:nvSpPr>
          <p:cNvPr id="3" name="TextBox 1"/>
          <p:cNvSpPr/>
          <p:nvPr/>
        </p:nvSpPr>
        <p:spPr>
          <a:xfrm>
            <a:off x="1932591" y="2362200"/>
            <a:ext cx="5344133" cy="18441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Wire wrapped 3k of static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memory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S100 bus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Added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additional 48k of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memory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Acquired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 surplus CRT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terminal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sz="4000" dirty="0" smtClean="0"/>
              <a:t>Fun with the Kim-1</a:t>
            </a:r>
            <a:br>
              <a:rPr lang="en-US" sz="4000" dirty="0" smtClean="0"/>
            </a:br>
            <a:r>
              <a:rPr lang="en-US" sz="4000" dirty="0" smtClean="0"/>
              <a:t>Software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42900" y="22860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Wrote 6502 assembler using IBM 360 assembler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macros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Downloaded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object code from Call/360 user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ID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Wrote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various utility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programs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Wrote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6502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assembler that runs on a 6502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Started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to write a Basic interpreter</a:t>
            </a:r>
          </a:p>
        </p:txBody>
      </p:sp>
    </p:spTree>
    <p:extLst>
      <p:ext uri="{BB962C8B-B14F-4D97-AF65-F5344CB8AC3E}">
        <p14:creationId xmlns:p14="http://schemas.microsoft.com/office/powerpoint/2010/main" val="241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77392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ct val="45000"/>
            </a:pPr>
            <a:r>
              <a:rPr lang="en-US" sz="3200" b="1" dirty="0">
                <a:latin typeface="Calibri" pitchFamily="18"/>
                <a:ea typeface="Microsoft YaHei" pitchFamily="2"/>
                <a:cs typeface="Arial" pitchFamily="2"/>
              </a:rPr>
              <a:t>CDC</a:t>
            </a:r>
          </a:p>
          <a:p>
            <a:pPr lvl="0">
              <a:buSzPct val="45000"/>
            </a:pP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Personal Computers </a:t>
            </a:r>
            <a:r>
              <a:rPr lang="en-US" sz="3200" b="1" dirty="0">
                <a:latin typeface="Calibri" pitchFamily="18"/>
                <a:ea typeface="Microsoft YaHei" pitchFamily="2"/>
                <a:cs typeface="Arial" pitchFamily="2"/>
              </a:rPr>
              <a:t>will kill time sharing</a:t>
            </a:r>
          </a:p>
          <a:p>
            <a:pPr lvl="0">
              <a:buSzPct val="45000"/>
            </a:pPr>
            <a:r>
              <a:rPr lang="en-US" sz="3200" b="1" dirty="0">
                <a:latin typeface="Calibri" pitchFamily="18"/>
                <a:ea typeface="Microsoft YaHei" pitchFamily="2"/>
                <a:cs typeface="Arial" pitchFamily="2"/>
              </a:rPr>
              <a:t>Really wanted to work with microcomputers</a:t>
            </a:r>
          </a:p>
          <a:p>
            <a:pPr lvl="0">
              <a:buSzPct val="45000"/>
            </a:pPr>
            <a:r>
              <a:rPr lang="en-US" sz="3200" b="1" dirty="0">
                <a:latin typeface="Calibri" pitchFamily="18"/>
                <a:ea typeface="Microsoft YaHei" pitchFamily="2"/>
                <a:cs typeface="Arial" pitchFamily="2"/>
              </a:rPr>
              <a:t>Starting looking at the want </a:t>
            </a: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ads</a:t>
            </a:r>
            <a:endParaRPr lang="en-US" sz="3200" b="1" dirty="0"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168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3032" y="1920657"/>
            <a:ext cx="659129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err="1">
                <a:latin typeface="Calibri" pitchFamily="18"/>
                <a:ea typeface="Microsoft YaHei" pitchFamily="2"/>
                <a:cs typeface="Arial" pitchFamily="2"/>
              </a:rPr>
              <a:t>Shepardson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 Microsystems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Incorporated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Bob </a:t>
            </a:r>
            <a:r>
              <a:rPr lang="en-US" sz="2800" b="1" dirty="0" err="1">
                <a:latin typeface="Calibri" pitchFamily="18"/>
                <a:ea typeface="Microsoft YaHei" pitchFamily="2"/>
                <a:cs typeface="Arial" pitchFamily="2"/>
              </a:rPr>
              <a:t>Shepardson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 (</a:t>
            </a:r>
            <a:r>
              <a:rPr lang="en-US" sz="2800" b="1" dirty="0" err="1" smtClean="0">
                <a:latin typeface="Calibri" pitchFamily="18"/>
                <a:ea typeface="Microsoft YaHei" pitchFamily="2"/>
                <a:cs typeface="Arial" pitchFamily="2"/>
              </a:rPr>
              <a:t>Shep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)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Paper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tape copy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business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National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Semiconductor IMP-16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Assembler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6502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, Z80, 6800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Assemblers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Astral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2000 and Z80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Other products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Contracted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to write a Basic for Apple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ll Wilkin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Bill Wilkinson</a:t>
            </a:r>
          </a:p>
        </p:txBody>
      </p:sp>
      <p:sp>
        <p:nvSpPr>
          <p:cNvPr id="3" name="TextBox 2"/>
          <p:cNvSpPr/>
          <p:nvPr/>
        </p:nvSpPr>
        <p:spPr>
          <a:xfrm>
            <a:off x="4526958" y="2133720"/>
            <a:ext cx="4324046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Genius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Russian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Translator For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USAF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Music Maven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Outstanding Programmer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Loved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 Help Users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447919"/>
            <a:ext cx="3024000" cy="409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Annie Basic*&#10;Development Enviro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Apple Annie Basic*</a:t>
            </a:r>
            <a:br>
              <a:rPr lang="en-US" dirty="0"/>
            </a:br>
            <a:r>
              <a:rPr lang="en-US" sz="2400" b="1" dirty="0"/>
              <a:t>Development Environment</a:t>
            </a:r>
          </a:p>
        </p:txBody>
      </p:sp>
      <p:sp>
        <p:nvSpPr>
          <p:cNvPr id="3" name="TextBox 2"/>
          <p:cNvSpPr/>
          <p:nvPr/>
        </p:nvSpPr>
        <p:spPr>
          <a:xfrm>
            <a:off x="497626" y="2286000"/>
            <a:ext cx="8148747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6502 assembler code onto punch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cards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Assembled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on </a:t>
            </a:r>
            <a:r>
              <a:rPr lang="en-US" sz="28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Shep’s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IMP-16 cross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assembler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Object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output on paper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tape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Woz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created Apple II paper tape reader interface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card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Read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into a 48k Apple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II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6028920" y="5715000"/>
            <a:ext cx="1743596" cy="466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* Atari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Th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Apple DOS</a:t>
            </a:r>
            <a:br>
              <a:rPr lang="en-US" dirty="0"/>
            </a:br>
            <a:r>
              <a:rPr lang="en-US" dirty="0"/>
              <a:t>The Beginning</a:t>
            </a:r>
          </a:p>
        </p:txBody>
      </p:sp>
      <p:sp>
        <p:nvSpPr>
          <p:cNvPr id="3" name="TextBox 2"/>
          <p:cNvSpPr/>
          <p:nvPr/>
        </p:nvSpPr>
        <p:spPr>
          <a:xfrm>
            <a:off x="1658970" y="1828800"/>
            <a:ext cx="5826060" cy="40358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Woz at SMI setting up the tape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reader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Depressed</a:t>
            </a:r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Had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developed a floppy disk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drive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Tight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HW &amp; SW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schedule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volunteered to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 the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err="1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Shep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, Woz and Jobs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agreed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Started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working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immediately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Annie Basic put on hold</a:t>
            </a:r>
            <a:b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The Hard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The Hardware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1663559"/>
            <a:ext cx="5486040" cy="28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00400" y="4735440"/>
            <a:ext cx="2742840" cy="186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Controller Schem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Controller Schematic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27439" y="1676519"/>
            <a:ext cx="3488759" cy="449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1" y="1447800"/>
            <a:ext cx="8737239" cy="307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2939" y="5029200"/>
            <a:ext cx="43781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Virginia Tech</a:t>
            </a:r>
          </a:p>
          <a:p>
            <a:r>
              <a:rPr lang="en-US" sz="2800" b="1" dirty="0" smtClean="0"/>
              <a:t>Full time Corps of Cadets</a:t>
            </a:r>
          </a:p>
          <a:p>
            <a:r>
              <a:rPr lang="en-US" sz="2800" b="1" dirty="0" smtClean="0"/>
              <a:t>Majoring in physics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23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Controller Brea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Controller Breadboard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8120" y="1676519"/>
            <a:ext cx="3561480" cy="45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Read Write Track Sector (RW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Apple DOS</a:t>
            </a:r>
            <a:br>
              <a:rPr lang="en-US" dirty="0"/>
            </a:br>
            <a:r>
              <a:rPr lang="en-US" dirty="0"/>
              <a:t>Read Write Track Sector (RWTS)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1599" y="1600200"/>
            <a:ext cx="6400440" cy="49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The Con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The Contract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7399" y="1600200"/>
            <a:ext cx="3657240" cy="4722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/>
          <p:nvPr/>
        </p:nvSpPr>
        <p:spPr>
          <a:xfrm>
            <a:off x="4556880" y="2743199"/>
            <a:ext cx="4171248" cy="18441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$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13,000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Signed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: April 10,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1978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Delivery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: May 13,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1978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Signed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by: Jobs, Woz, </a:t>
            </a:r>
            <a:r>
              <a:rPr lang="en-US" sz="28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Shep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/>
          <p:nvPr/>
        </p:nvSpPr>
        <p:spPr>
          <a:xfrm>
            <a:off x="1290240" y="3020760"/>
            <a:ext cx="223596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ctangle 50"/>
          <p:cNvSpPr/>
          <p:nvPr/>
        </p:nvSpPr>
        <p:spPr>
          <a:xfrm>
            <a:off x="1090800" y="1577160"/>
            <a:ext cx="2563199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Apple DOS</a:t>
            </a:r>
            <a:br>
              <a:rPr lang="en-US" dirty="0"/>
            </a:br>
            <a:r>
              <a:rPr lang="en-US" dirty="0"/>
              <a:t>Design</a:t>
            </a:r>
          </a:p>
        </p:txBody>
      </p:sp>
      <p:sp>
        <p:nvSpPr>
          <p:cNvPr id="6" name="TextBox 2"/>
          <p:cNvSpPr/>
          <p:nvPr/>
        </p:nvSpPr>
        <p:spPr>
          <a:xfrm>
            <a:off x="1097280" y="1577160"/>
            <a:ext cx="1067385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Keyboard</a:t>
            </a:r>
          </a:p>
        </p:txBody>
      </p:sp>
      <p:sp>
        <p:nvSpPr>
          <p:cNvPr id="7" name="TextBox 3"/>
          <p:cNvSpPr/>
          <p:nvPr/>
        </p:nvSpPr>
        <p:spPr>
          <a:xfrm>
            <a:off x="2705400" y="1577160"/>
            <a:ext cx="95229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Monitor</a:t>
            </a:r>
          </a:p>
        </p:txBody>
      </p:sp>
      <p:sp>
        <p:nvSpPr>
          <p:cNvPr id="8" name="TextBox 4"/>
          <p:cNvSpPr/>
          <p:nvPr/>
        </p:nvSpPr>
        <p:spPr>
          <a:xfrm>
            <a:off x="1171927" y="2123280"/>
            <a:ext cx="850787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Integer</a:t>
            </a:r>
            <a:b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</p:txBody>
      </p:sp>
      <p:sp>
        <p:nvSpPr>
          <p:cNvPr id="9" name="TextBox 5"/>
          <p:cNvSpPr/>
          <p:nvPr/>
        </p:nvSpPr>
        <p:spPr>
          <a:xfrm>
            <a:off x="2573639" y="2123280"/>
            <a:ext cx="1085402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Applesoft</a:t>
            </a:r>
            <a:b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</p:txBody>
      </p:sp>
      <p:sp>
        <p:nvSpPr>
          <p:cNvPr id="10" name="TextBox 6"/>
          <p:cNvSpPr/>
          <p:nvPr/>
        </p:nvSpPr>
        <p:spPr>
          <a:xfrm>
            <a:off x="5941440" y="1761839"/>
            <a:ext cx="1073797" cy="9363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Assembly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Language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Programs</a:t>
            </a:r>
            <a:endParaRPr lang="en-US" sz="1800" b="0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TextBox 7"/>
          <p:cNvSpPr/>
          <p:nvPr/>
        </p:nvSpPr>
        <p:spPr>
          <a:xfrm>
            <a:off x="3864959" y="4060800"/>
            <a:ext cx="200527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Data Control Blocks</a:t>
            </a:r>
          </a:p>
        </p:txBody>
      </p:sp>
      <p:sp>
        <p:nvSpPr>
          <p:cNvPr id="12" name="TextBox 8"/>
          <p:cNvSpPr/>
          <p:nvPr/>
        </p:nvSpPr>
        <p:spPr>
          <a:xfrm>
            <a:off x="4163040" y="4770360"/>
            <a:ext cx="1402541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File Manager</a:t>
            </a:r>
          </a:p>
        </p:txBody>
      </p:sp>
      <p:sp>
        <p:nvSpPr>
          <p:cNvPr id="13" name="TextBox 9"/>
          <p:cNvSpPr/>
          <p:nvPr/>
        </p:nvSpPr>
        <p:spPr>
          <a:xfrm>
            <a:off x="4498200" y="5480280"/>
            <a:ext cx="727805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RWTS</a:t>
            </a:r>
          </a:p>
        </p:txBody>
      </p:sp>
      <p:sp>
        <p:nvSpPr>
          <p:cNvPr id="14" name="TextBox 10"/>
          <p:cNvSpPr/>
          <p:nvPr/>
        </p:nvSpPr>
        <p:spPr>
          <a:xfrm>
            <a:off x="4305240" y="6189840"/>
            <a:ext cx="1146509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Disk Drive</a:t>
            </a:r>
          </a:p>
        </p:txBody>
      </p:sp>
      <p:cxnSp>
        <p:nvCxnSpPr>
          <p:cNvPr id="15" name="Straight Arrow Connector 20"/>
          <p:cNvCxnSpPr/>
          <p:nvPr/>
        </p:nvCxnSpPr>
        <p:spPr>
          <a:xfrm>
            <a:off x="4858560" y="4460400"/>
            <a:ext cx="0" cy="257040"/>
          </a:xfrm>
          <a:prstGeom prst="bentConnector3">
            <a:avLst/>
          </a:prstGeom>
          <a:noFill/>
          <a:ln w="9360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6" name="Straight Arrow Connector 25"/>
          <p:cNvCxnSpPr/>
          <p:nvPr/>
        </p:nvCxnSpPr>
        <p:spPr>
          <a:xfrm>
            <a:off x="4858560" y="5173200"/>
            <a:ext cx="0" cy="306720"/>
          </a:xfrm>
          <a:prstGeom prst="bentConnector3">
            <a:avLst/>
          </a:prstGeom>
          <a:noFill/>
          <a:ln w="9360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7" name="Straight Arrow Connector 27"/>
          <p:cNvCxnSpPr/>
          <p:nvPr/>
        </p:nvCxnSpPr>
        <p:spPr>
          <a:xfrm>
            <a:off x="4858560" y="5849279"/>
            <a:ext cx="0" cy="340561"/>
          </a:xfrm>
          <a:prstGeom prst="bentConnector3">
            <a:avLst/>
          </a:prstGeom>
          <a:noFill/>
          <a:ln w="9360">
            <a:solidFill>
              <a:srgbClr val="4A7EBB"/>
            </a:solidFill>
            <a:prstDash val="solid"/>
            <a:headEnd type="arrow"/>
            <a:tailEnd type="arrow"/>
          </a:ln>
        </p:spPr>
      </p:cxnSp>
      <p:sp>
        <p:nvSpPr>
          <p:cNvPr id="18" name="Rounded Rectangle 56"/>
          <p:cNvSpPr/>
          <p:nvPr/>
        </p:nvSpPr>
        <p:spPr>
          <a:xfrm>
            <a:off x="1036439" y="2169360"/>
            <a:ext cx="1071720" cy="5997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Rounded Rectangle 57"/>
          <p:cNvSpPr/>
          <p:nvPr/>
        </p:nvSpPr>
        <p:spPr>
          <a:xfrm>
            <a:off x="2595600" y="2169360"/>
            <a:ext cx="1064880" cy="5997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Rounded Rectangle 58"/>
          <p:cNvSpPr/>
          <p:nvPr/>
        </p:nvSpPr>
        <p:spPr>
          <a:xfrm>
            <a:off x="5935319" y="1761839"/>
            <a:ext cx="1078559" cy="9230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TextBox 69"/>
          <p:cNvSpPr/>
          <p:nvPr/>
        </p:nvSpPr>
        <p:spPr>
          <a:xfrm>
            <a:off x="1302840" y="3020760"/>
            <a:ext cx="2230524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Command Interpreter</a:t>
            </a:r>
          </a:p>
        </p:txBody>
      </p:sp>
      <p:sp>
        <p:nvSpPr>
          <p:cNvPr id="24" name="Rounded Rectangle 84"/>
          <p:cNvSpPr/>
          <p:nvPr/>
        </p:nvSpPr>
        <p:spPr>
          <a:xfrm>
            <a:off x="4298400" y="6189840"/>
            <a:ext cx="1119960" cy="3689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953000" y="2895600"/>
            <a:ext cx="12954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573639" y="3505200"/>
            <a:ext cx="1589401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15237" y="3804219"/>
            <a:ext cx="11496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Rounded MT Bold" panose="020F0704030504030204" pitchFamily="34" charset="0"/>
              </a:rPr>
              <a:t>Open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Close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Read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Write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Catalog</a:t>
            </a:r>
          </a:p>
          <a:p>
            <a:r>
              <a:rPr lang="en-US" sz="2000" b="1" dirty="0" err="1" smtClean="0">
                <a:latin typeface="Arial Rounded MT Bold" panose="020F0704030504030204" pitchFamily="34" charset="0"/>
              </a:rPr>
              <a:t>Init</a:t>
            </a:r>
            <a:endParaRPr lang="en-US" sz="2000" b="1" dirty="0" smtClean="0">
              <a:latin typeface="Arial Rounded MT Bold" panose="020F0704030504030204" pitchFamily="34" charset="0"/>
            </a:endParaRPr>
          </a:p>
          <a:p>
            <a:r>
              <a:rPr lang="en-US" sz="2000" b="1" dirty="0" err="1" smtClean="0">
                <a:latin typeface="Arial Rounded MT Bold" panose="020F0704030504030204" pitchFamily="34" charset="0"/>
              </a:rPr>
              <a:t>etc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Contract Add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Apple DOS</a:t>
            </a:r>
            <a:br>
              <a:rPr lang="en-US" dirty="0"/>
            </a:br>
            <a:r>
              <a:rPr lang="en-US" dirty="0"/>
              <a:t>Contract Addition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080" y="1600200"/>
            <a:ext cx="3504959" cy="4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5487552" y="2209800"/>
            <a:ext cx="2809657" cy="25957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May 10, </a:t>
            </a: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1978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DOS Relocation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Boot Disk</a:t>
            </a:r>
            <a:endParaRPr lang="en-US" sz="3200" b="1" i="0" u="none" strike="noStrike" kern="1200" spc="0" dirty="0" smtClean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$4000</a:t>
            </a:r>
            <a:endParaRPr lang="en-US" sz="32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May </a:t>
            </a: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26, 1978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Initial Deli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Initial Delivery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81240" y="1703160"/>
            <a:ext cx="4781520" cy="30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/>
          <p:nvPr/>
        </p:nvSpPr>
        <p:spPr>
          <a:xfrm>
            <a:off x="2571839" y="5486399"/>
            <a:ext cx="403710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Delivered On Schedule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More 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More Changes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5080" y="1752479"/>
            <a:ext cx="2713320" cy="350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5799" y="1789920"/>
            <a:ext cx="2758680" cy="355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3471839" y="2819520"/>
            <a:ext cx="2101451" cy="121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Minor Changes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$2,000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Due June 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No News Is Good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No News Is Good New</a:t>
            </a:r>
          </a:p>
        </p:txBody>
      </p:sp>
      <p:sp>
        <p:nvSpPr>
          <p:cNvPr id="3" name="TextBox 2"/>
          <p:cNvSpPr/>
          <p:nvPr/>
        </p:nvSpPr>
        <p:spPr>
          <a:xfrm>
            <a:off x="1175040" y="2383560"/>
            <a:ext cx="6852879" cy="25957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Delivered changes by end of </a:t>
            </a: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June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Resumed </a:t>
            </a: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work on </a:t>
            </a: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 err="1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Shep</a:t>
            </a: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</a:t>
            </a: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had </a:t>
            </a: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hired </a:t>
            </a: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Kathleen O’Brien</a:t>
            </a:r>
            <a:endParaRPr lang="en-US" sz="3200" b="1" i="0" u="none" strike="noStrike" kern="1200" spc="0" dirty="0" smtClean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Heard </a:t>
            </a: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very little from Apple about </a:t>
            </a: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July</a:t>
            </a:r>
            <a:r>
              <a:rPr lang="en-US" sz="32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, August, September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October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October Meeting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9200" y="3810000"/>
            <a:ext cx="4452480" cy="259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/>
          <p:nvPr/>
        </p:nvSpPr>
        <p:spPr>
          <a:xfrm>
            <a:off x="1682820" y="2115478"/>
            <a:ext cx="5840743" cy="1405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Kathy and I called to meeting at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DOS bugs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Issues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with Basic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495800"/>
            <a:ext cx="2522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Meeting Minutes</a:t>
            </a:r>
          </a:p>
          <a:p>
            <a:r>
              <a:rPr lang="en-US" sz="2400" b="1" dirty="0" smtClean="0"/>
              <a:t>Randy </a:t>
            </a:r>
            <a:r>
              <a:rPr lang="en-US" sz="2400" b="1" dirty="0" err="1" smtClean="0"/>
              <a:t>Wiggington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e DOS&#10;Final 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Apple DOS</a:t>
            </a:r>
            <a:br>
              <a:rPr lang="en-US"/>
            </a:br>
            <a:r>
              <a:rPr lang="en-US"/>
              <a:t>Final Act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97669" y="1828800"/>
            <a:ext cx="5009429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/>
          <p:nvPr/>
        </p:nvSpPr>
        <p:spPr>
          <a:xfrm>
            <a:off x="167948" y="2351315"/>
            <a:ext cx="3844235" cy="842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Final Delivery – 10/6/78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Marked up listing fixing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bugs</a:t>
            </a:r>
            <a:endParaRPr lang="en-US" sz="24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48" y="3831771"/>
            <a:ext cx="3222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Source on diskette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Dick Huston took over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I Never touched it again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Wow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 New Passion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479" y="1523880"/>
            <a:ext cx="3653279" cy="472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/>
          <p:nvPr/>
        </p:nvSpPr>
        <p:spPr>
          <a:xfrm>
            <a:off x="1290240" y="3020760"/>
            <a:ext cx="223596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50"/>
          <p:cNvSpPr/>
          <p:nvPr/>
        </p:nvSpPr>
        <p:spPr>
          <a:xfrm>
            <a:off x="1090800" y="1577160"/>
            <a:ext cx="2563199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mtClean="0"/>
              <a:t>Apple DOS</a:t>
            </a:r>
            <a:br>
              <a:rPr lang="en-US" smtClean="0"/>
            </a:br>
            <a:r>
              <a:rPr lang="en-US" smtClean="0"/>
              <a:t>Design</a:t>
            </a:r>
            <a:endParaRPr lang="en-US" dirty="0"/>
          </a:p>
        </p:txBody>
      </p:sp>
      <p:sp>
        <p:nvSpPr>
          <p:cNvPr id="5" name="TextBox 2"/>
          <p:cNvSpPr/>
          <p:nvPr/>
        </p:nvSpPr>
        <p:spPr>
          <a:xfrm>
            <a:off x="1097280" y="1577160"/>
            <a:ext cx="1067385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Keyboard</a:t>
            </a:r>
          </a:p>
        </p:txBody>
      </p:sp>
      <p:sp>
        <p:nvSpPr>
          <p:cNvPr id="6" name="TextBox 3"/>
          <p:cNvSpPr/>
          <p:nvPr/>
        </p:nvSpPr>
        <p:spPr>
          <a:xfrm>
            <a:off x="2705400" y="1577160"/>
            <a:ext cx="95229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Monitor</a:t>
            </a:r>
          </a:p>
        </p:txBody>
      </p:sp>
      <p:sp>
        <p:nvSpPr>
          <p:cNvPr id="7" name="TextBox 4"/>
          <p:cNvSpPr/>
          <p:nvPr/>
        </p:nvSpPr>
        <p:spPr>
          <a:xfrm>
            <a:off x="1171927" y="2123280"/>
            <a:ext cx="850787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Integer</a:t>
            </a:r>
            <a:b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</p:txBody>
      </p:sp>
      <p:sp>
        <p:nvSpPr>
          <p:cNvPr id="8" name="TextBox 5"/>
          <p:cNvSpPr/>
          <p:nvPr/>
        </p:nvSpPr>
        <p:spPr>
          <a:xfrm>
            <a:off x="2573639" y="2123280"/>
            <a:ext cx="1085402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Applesoft</a:t>
            </a:r>
            <a:b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</p:txBody>
      </p:sp>
      <p:sp>
        <p:nvSpPr>
          <p:cNvPr id="9" name="TextBox 6"/>
          <p:cNvSpPr/>
          <p:nvPr/>
        </p:nvSpPr>
        <p:spPr>
          <a:xfrm>
            <a:off x="5941440" y="1761839"/>
            <a:ext cx="1073797" cy="9363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Assembly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Language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Programs</a:t>
            </a:r>
            <a:endParaRPr lang="en-US" sz="1800" b="0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TextBox 7"/>
          <p:cNvSpPr/>
          <p:nvPr/>
        </p:nvSpPr>
        <p:spPr>
          <a:xfrm>
            <a:off x="3864959" y="4060800"/>
            <a:ext cx="200527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Data Control Blocks</a:t>
            </a:r>
          </a:p>
        </p:txBody>
      </p:sp>
      <p:sp>
        <p:nvSpPr>
          <p:cNvPr id="11" name="TextBox 8"/>
          <p:cNvSpPr/>
          <p:nvPr/>
        </p:nvSpPr>
        <p:spPr>
          <a:xfrm>
            <a:off x="4163040" y="4770360"/>
            <a:ext cx="1402541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File Manager</a:t>
            </a:r>
          </a:p>
        </p:txBody>
      </p:sp>
      <p:sp>
        <p:nvSpPr>
          <p:cNvPr id="12" name="TextBox 9"/>
          <p:cNvSpPr/>
          <p:nvPr/>
        </p:nvSpPr>
        <p:spPr>
          <a:xfrm>
            <a:off x="4498200" y="5480280"/>
            <a:ext cx="727805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RWTS</a:t>
            </a:r>
          </a:p>
        </p:txBody>
      </p:sp>
      <p:sp>
        <p:nvSpPr>
          <p:cNvPr id="13" name="TextBox 10"/>
          <p:cNvSpPr/>
          <p:nvPr/>
        </p:nvSpPr>
        <p:spPr>
          <a:xfrm>
            <a:off x="4305240" y="6189840"/>
            <a:ext cx="1146509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Disk Drive</a:t>
            </a:r>
          </a:p>
        </p:txBody>
      </p:sp>
      <p:cxnSp>
        <p:nvCxnSpPr>
          <p:cNvPr id="14" name="Straight Arrow Connector 20"/>
          <p:cNvCxnSpPr/>
          <p:nvPr/>
        </p:nvCxnSpPr>
        <p:spPr>
          <a:xfrm>
            <a:off x="4858560" y="4460400"/>
            <a:ext cx="0" cy="257040"/>
          </a:xfrm>
          <a:prstGeom prst="bentConnector3">
            <a:avLst/>
          </a:prstGeom>
          <a:noFill/>
          <a:ln w="9360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5" name="Straight Arrow Connector 25"/>
          <p:cNvCxnSpPr/>
          <p:nvPr/>
        </p:nvCxnSpPr>
        <p:spPr>
          <a:xfrm>
            <a:off x="4858560" y="5173200"/>
            <a:ext cx="0" cy="306720"/>
          </a:xfrm>
          <a:prstGeom prst="bentConnector3">
            <a:avLst/>
          </a:prstGeom>
          <a:noFill/>
          <a:ln w="9360">
            <a:solidFill>
              <a:srgbClr val="4A7EBB"/>
            </a:solidFill>
            <a:prstDash val="solid"/>
            <a:headEnd type="arrow"/>
            <a:tailEnd type="arrow"/>
          </a:ln>
        </p:spPr>
      </p:cxnSp>
      <p:cxnSp>
        <p:nvCxnSpPr>
          <p:cNvPr id="16" name="Straight Arrow Connector 27"/>
          <p:cNvCxnSpPr/>
          <p:nvPr/>
        </p:nvCxnSpPr>
        <p:spPr>
          <a:xfrm>
            <a:off x="4858560" y="5849279"/>
            <a:ext cx="0" cy="340561"/>
          </a:xfrm>
          <a:prstGeom prst="bentConnector3">
            <a:avLst/>
          </a:prstGeom>
          <a:noFill/>
          <a:ln w="9360">
            <a:solidFill>
              <a:srgbClr val="4A7EBB"/>
            </a:solidFill>
            <a:prstDash val="solid"/>
            <a:headEnd type="arrow"/>
            <a:tailEnd type="arrow"/>
          </a:ln>
        </p:spPr>
      </p:cxnSp>
      <p:sp>
        <p:nvSpPr>
          <p:cNvPr id="17" name="Rounded Rectangle 56"/>
          <p:cNvSpPr/>
          <p:nvPr/>
        </p:nvSpPr>
        <p:spPr>
          <a:xfrm>
            <a:off x="1036439" y="2169360"/>
            <a:ext cx="1071720" cy="5997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Rounded Rectangle 57"/>
          <p:cNvSpPr/>
          <p:nvPr/>
        </p:nvSpPr>
        <p:spPr>
          <a:xfrm>
            <a:off x="2595600" y="2169360"/>
            <a:ext cx="1064880" cy="5997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Rounded Rectangle 58"/>
          <p:cNvSpPr/>
          <p:nvPr/>
        </p:nvSpPr>
        <p:spPr>
          <a:xfrm>
            <a:off x="5935319" y="1761839"/>
            <a:ext cx="1078559" cy="9230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TextBox 69"/>
          <p:cNvSpPr/>
          <p:nvPr/>
        </p:nvSpPr>
        <p:spPr>
          <a:xfrm>
            <a:off x="1302840" y="3020760"/>
            <a:ext cx="2230524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Command Interpreter</a:t>
            </a:r>
          </a:p>
        </p:txBody>
      </p:sp>
      <p:sp>
        <p:nvSpPr>
          <p:cNvPr id="21" name="Rounded Rectangle 84"/>
          <p:cNvSpPr/>
          <p:nvPr/>
        </p:nvSpPr>
        <p:spPr>
          <a:xfrm>
            <a:off x="4298400" y="6189840"/>
            <a:ext cx="1119960" cy="3689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953000" y="2895600"/>
            <a:ext cx="12954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73639" y="3505200"/>
            <a:ext cx="1589401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15237" y="3804219"/>
            <a:ext cx="11496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Rounded MT Bold" panose="020F0704030504030204" pitchFamily="34" charset="0"/>
              </a:rPr>
              <a:t>Open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Close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Read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Write</a:t>
            </a:r>
          </a:p>
          <a:p>
            <a:r>
              <a:rPr lang="en-US" sz="2000" b="1" dirty="0" smtClean="0">
                <a:latin typeface="Arial Rounded MT Bold" panose="020F0704030504030204" pitchFamily="34" charset="0"/>
              </a:rPr>
              <a:t>Catalog</a:t>
            </a:r>
          </a:p>
          <a:p>
            <a:r>
              <a:rPr lang="en-US" sz="2000" b="1" dirty="0" err="1" smtClean="0">
                <a:latin typeface="Arial Rounded MT Bold" panose="020F0704030504030204" pitchFamily="34" charset="0"/>
              </a:rPr>
              <a:t>Init</a:t>
            </a:r>
            <a:endParaRPr lang="en-US" sz="2000" b="1" dirty="0" smtClean="0">
              <a:latin typeface="Arial Rounded MT Bold" panose="020F0704030504030204" pitchFamily="34" charset="0"/>
            </a:endParaRPr>
          </a:p>
          <a:p>
            <a:r>
              <a:rPr lang="en-US" sz="2000" b="1" dirty="0" err="1" smtClean="0">
                <a:latin typeface="Arial Rounded MT Bold" panose="020F0704030504030204" pitchFamily="34" charset="0"/>
              </a:rPr>
              <a:t>etc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eneath Apple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Beneath Apple DOS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1705888"/>
            <a:ext cx="2819400" cy="42233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4054680" y="1523880"/>
            <a:ext cx="4419969" cy="44742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Explains how to use DOS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from assembly language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programs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had asked Apple permission to write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this type of book</a:t>
            </a:r>
            <a:b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endParaRPr lang="en-US" sz="20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 refused.</a:t>
            </a:r>
            <a:endParaRPr lang="en-US" sz="20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dirty="0" smtClean="0">
                <a:latin typeface="Calibri" pitchFamily="18"/>
                <a:ea typeface="Microsoft YaHei" pitchFamily="2"/>
                <a:cs typeface="Arial" pitchFamily="2"/>
              </a:rPr>
              <a:t>D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on Worth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claims he disassembled DOS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And reverse engineered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it.</a:t>
            </a:r>
            <a:endParaRPr lang="en-US" sz="20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He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had to have had a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listing.</a:t>
            </a:r>
            <a:endParaRPr lang="en-US" sz="20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Names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used like VTOC, IOCB, DCB, </a:t>
            </a:r>
            <a:r>
              <a:rPr lang="en-US" sz="20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etc</a:t>
            </a:r>
            <a:endParaRPr lang="en-US" sz="20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UTZO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Apple Annie Basic</a:t>
            </a:r>
            <a:endParaRPr lang="en-US" dirty="0"/>
          </a:p>
        </p:txBody>
      </p:sp>
      <p:sp>
        <p:nvSpPr>
          <p:cNvPr id="3" name="TextBox 2"/>
          <p:cNvSpPr/>
          <p:nvPr/>
        </p:nvSpPr>
        <p:spPr>
          <a:xfrm>
            <a:off x="1137580" y="1981200"/>
            <a:ext cx="6912383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No Specifications other than a “Simple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Basic”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Jeff </a:t>
            </a:r>
            <a:r>
              <a:rPr lang="en-US" sz="28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Raskins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assigned to write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manual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Jeff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wanted a very rich and powerful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Projected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size &gt;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32k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Jeff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called it NOTZO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NUTZO BASIC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2133600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Calibri" pitchFamily="18"/>
                <a:ea typeface="Microsoft YaHei" pitchFamily="2"/>
                <a:cs typeface="Arial" pitchFamily="2"/>
              </a:rPr>
              <a:t>No one at Apple responsible for the </a:t>
            </a: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lvl="0"/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Apple </a:t>
            </a:r>
            <a:r>
              <a:rPr lang="en-US" sz="3200" b="1" dirty="0">
                <a:latin typeface="Calibri" pitchFamily="18"/>
                <a:ea typeface="Microsoft YaHei" pitchFamily="2"/>
                <a:cs typeface="Arial" pitchFamily="2"/>
              </a:rPr>
              <a:t>told us they would fix the </a:t>
            </a: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problem</a:t>
            </a:r>
          </a:p>
          <a:p>
            <a:pPr lvl="0"/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John Couch hired as software VP</a:t>
            </a:r>
            <a:endParaRPr lang="en-US" sz="32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lvl="0"/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John’s solution</a:t>
            </a:r>
            <a:r>
              <a:rPr lang="en-US" sz="3200" b="1" dirty="0">
                <a:latin typeface="Calibri" pitchFamily="18"/>
                <a:ea typeface="Microsoft YaHei" pitchFamily="2"/>
                <a:cs typeface="Arial" pitchFamily="2"/>
              </a:rPr>
              <a:t>: Cancel the </a:t>
            </a:r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project</a:t>
            </a:r>
            <a:endParaRPr lang="en-US" sz="32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lvl="0"/>
            <a:r>
              <a:rPr lang="en-US" sz="3200" b="1" dirty="0" smtClean="0">
                <a:latin typeface="Calibri" pitchFamily="18"/>
                <a:ea typeface="Microsoft YaHei" pitchFamily="2"/>
                <a:cs typeface="Arial" pitchFamily="2"/>
              </a:rPr>
              <a:t>Which was fortuitous for us…</a:t>
            </a:r>
          </a:p>
        </p:txBody>
      </p:sp>
    </p:spTree>
    <p:extLst>
      <p:ext uri="{BB962C8B-B14F-4D97-AF65-F5344CB8AC3E}">
        <p14:creationId xmlns:p14="http://schemas.microsoft.com/office/powerpoint/2010/main" val="7308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ter At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Enter Atari</a:t>
            </a:r>
          </a:p>
        </p:txBody>
      </p:sp>
      <p:sp>
        <p:nvSpPr>
          <p:cNvPr id="3" name="TextBox 2"/>
          <p:cNvSpPr/>
          <p:nvPr/>
        </p:nvSpPr>
        <p:spPr>
          <a:xfrm>
            <a:off x="4495680" y="1981080"/>
            <a:ext cx="18432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443061" y="2136550"/>
            <a:ext cx="8257879" cy="27208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Atari  starting working on Collen and Candy early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1979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Planned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 use Microsoft 6502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By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late summer ‘79, MS Basic was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12k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Too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big to fit into 8k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cartridge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Wanted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 show at January, 1980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Came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 SMI for help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Atari Proposal</a:t>
            </a:r>
          </a:p>
        </p:txBody>
      </p:sp>
      <p:sp>
        <p:nvSpPr>
          <p:cNvPr id="3" name="TextBox 2"/>
          <p:cNvSpPr/>
          <p:nvPr/>
        </p:nvSpPr>
        <p:spPr>
          <a:xfrm>
            <a:off x="990600" y="2438400"/>
            <a:ext cx="7207592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SMI offered a new, custom Basic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Plus a Disk File Management System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Atari agreed mid October, 1979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Delivery: April 6, 1979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$1000 Bonus/Penalty for every week early/late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Basic&#10;Work Be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Basic</a:t>
            </a:r>
            <a:br>
              <a:rPr lang="en-US"/>
            </a:br>
            <a:r>
              <a:rPr lang="en-US"/>
              <a:t>Work Begins</a:t>
            </a:r>
          </a:p>
        </p:txBody>
      </p:sp>
      <p:sp>
        <p:nvSpPr>
          <p:cNvPr id="3" name="TextBox 2"/>
          <p:cNvSpPr/>
          <p:nvPr/>
        </p:nvSpPr>
        <p:spPr>
          <a:xfrm>
            <a:off x="727200" y="2057400"/>
            <a:ext cx="7926378" cy="27206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 Annie Basic transformed into Atari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Development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testing done on Apple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Development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Team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	Paul Laughton – Project Lead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	Bill Wilkinson – Designed Floating Point</a:t>
            </a:r>
            <a:b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	Kathleen O’Brien – Implemented Decimal Arithmetic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	Paul </a:t>
            </a:r>
            <a:r>
              <a:rPr lang="en-US" sz="24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Krasno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– Implemented Transcendental Functions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Basic&#10;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Basic</a:t>
            </a:r>
            <a:br>
              <a:rPr lang="en-US"/>
            </a:br>
            <a:r>
              <a:rPr lang="en-US"/>
              <a:t>Features</a:t>
            </a:r>
          </a:p>
        </p:txBody>
      </p:sp>
      <p:sp>
        <p:nvSpPr>
          <p:cNvPr id="3" name="TextBox 2"/>
          <p:cNvSpPr/>
          <p:nvPr/>
        </p:nvSpPr>
        <p:spPr>
          <a:xfrm>
            <a:off x="1879919" y="2514600"/>
            <a:ext cx="5441275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Tokenized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Source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text not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retained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Decimal Arithmetic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well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integrated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Sound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, graphics, paddle commands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FMS</a:t>
            </a:r>
          </a:p>
        </p:txBody>
      </p:sp>
      <p:sp>
        <p:nvSpPr>
          <p:cNvPr id="3" name="TextBox 2"/>
          <p:cNvSpPr/>
          <p:nvPr/>
        </p:nvSpPr>
        <p:spPr>
          <a:xfrm>
            <a:off x="1150200" y="2133720"/>
            <a:ext cx="6917191" cy="18441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Modified Apple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No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need for the Apple command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interpreter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128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byte sectors rather than Apple’s 256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byte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I/O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done via Atari CIO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Basic &amp; FMS&#10;First Working Deli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Basic &amp; FMS</a:t>
            </a:r>
            <a:br>
              <a:rPr lang="en-US"/>
            </a:br>
            <a:r>
              <a:rPr lang="en-US"/>
              <a:t>First Working Delivery</a:t>
            </a:r>
          </a:p>
        </p:txBody>
      </p:sp>
      <p:sp>
        <p:nvSpPr>
          <p:cNvPr id="3" name="TextBox 2"/>
          <p:cNvSpPr/>
          <p:nvPr/>
        </p:nvSpPr>
        <p:spPr>
          <a:xfrm>
            <a:off x="1160640" y="2438280"/>
            <a:ext cx="6884747" cy="23450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Delivered: December 22, </a:t>
            </a: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1978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 </a:t>
            </a: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time for January, 1980 </a:t>
            </a: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About </a:t>
            </a: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12 weeks development </a:t>
            </a: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time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$12,000 Bonus</a:t>
            </a:r>
            <a:endParaRPr lang="en-US" sz="36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World Of Possi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 World Of Possibilities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52479" y="1295280"/>
            <a:ext cx="5618880" cy="525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Basic &amp; FMS&#10;Delivered but not fini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Basic &amp; FMS</a:t>
            </a:r>
            <a:br>
              <a:rPr lang="en-US"/>
            </a:br>
            <a:r>
              <a:rPr lang="en-US"/>
              <a:t>Delivered but not finished</a:t>
            </a:r>
          </a:p>
        </p:txBody>
      </p:sp>
      <p:sp>
        <p:nvSpPr>
          <p:cNvPr id="3" name="TextBox 2"/>
          <p:cNvSpPr/>
          <p:nvPr/>
        </p:nvSpPr>
        <p:spPr>
          <a:xfrm>
            <a:off x="1113480" y="2286000"/>
            <a:ext cx="6990930" cy="1405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Fix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Bugs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Review manuals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Modify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FMS for  Atari 815 Dual Density Drives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Basic &#10;As S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Basic </a:t>
            </a:r>
            <a:br>
              <a:rPr lang="en-US"/>
            </a:br>
            <a:r>
              <a:rPr lang="en-US"/>
              <a:t>As Sold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8639" y="2657520"/>
            <a:ext cx="2130480" cy="248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24280" y="1752479"/>
            <a:ext cx="3200040" cy="429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FMS&#10;As S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FMS</a:t>
            </a:r>
            <a:br>
              <a:rPr lang="en-US"/>
            </a:br>
            <a:r>
              <a:rPr lang="en-US"/>
              <a:t>As Sold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2333520"/>
            <a:ext cx="2285640" cy="30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81480" y="1647720"/>
            <a:ext cx="3314519" cy="441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ari Assembler Ed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Atari Assembler Editor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280" y="2346840"/>
            <a:ext cx="2437920" cy="287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24280" y="1545839"/>
            <a:ext cx="3657240" cy="4478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563040" y="5815080"/>
            <a:ext cx="3945096" cy="5292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Author: Kathleen O’Brien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side Atari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Inside Atari DOS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0600" y="1295280"/>
            <a:ext cx="2971440" cy="4813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5149190" y="2148120"/>
            <a:ext cx="3421940" cy="31591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COMPUTE!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Books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Bill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Wilkinson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Paul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Laughton</a:t>
            </a:r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Provides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Listing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And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Detailed Explanations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ic Source 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Source 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280" y="1600200"/>
            <a:ext cx="2666520" cy="43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5255638" y="1600200"/>
            <a:ext cx="2264764" cy="2345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COMPUTE! </a:t>
            </a:r>
            <a:r>
              <a:rPr lang="en-US" sz="1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Books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Bill </a:t>
            </a: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Wilkinson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Kathleen O’Brien</a:t>
            </a:r>
            <a:b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Paul </a:t>
            </a:r>
            <a:r>
              <a:rPr lang="en-US" sz="1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Laughton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Provide </a:t>
            </a: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Listing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And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Detailed Explanations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78440" y="4225679"/>
            <a:ext cx="2819160" cy="224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Optomized </a:t>
            </a:r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2098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Bill Wilkinson bought rights to Atari software from SMI</a:t>
            </a:r>
          </a:p>
          <a:p>
            <a:pPr lvl="0"/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Incorporated OSS</a:t>
            </a:r>
          </a:p>
          <a:p>
            <a:pPr lvl="0"/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Created CP/A for </a:t>
            </a:r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Apple</a:t>
            </a:r>
          </a:p>
          <a:p>
            <a:pPr lvl="0"/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Ported </a:t>
            </a:r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Atari Basic to Apple as Business </a:t>
            </a:r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lvl="0"/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Ported </a:t>
            </a:r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Assembler/Editor to </a:t>
            </a:r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Apple</a:t>
            </a:r>
          </a:p>
          <a:p>
            <a:pPr lvl="0"/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$124.95</a:t>
            </a:r>
            <a:endParaRPr lang="en-US" sz="2400" b="1" dirty="0"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60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7526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Ported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everything to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Atari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Enhanced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versions of Basic, Basic+, Basic++</a:t>
            </a:r>
          </a:p>
          <a:p>
            <a:pPr lvl="0"/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Prolog for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Atari</a:t>
            </a:r>
          </a:p>
          <a:p>
            <a:pPr lvl="0"/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Bill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wrote monthly column in COMPUTE! Magazine</a:t>
            </a:r>
          </a:p>
        </p:txBody>
      </p:sp>
    </p:spTree>
    <p:extLst>
      <p:ext uri="{BB962C8B-B14F-4D97-AF65-F5344CB8AC3E}">
        <p14:creationId xmlns:p14="http://schemas.microsoft.com/office/powerpoint/2010/main" val="30803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omemco C Com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Cromemco C Compiler</a:t>
            </a: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2085120"/>
            <a:ext cx="2691720" cy="3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1"/>
          <p:cNvSpPr/>
          <p:nvPr/>
        </p:nvSpPr>
        <p:spPr>
          <a:xfrm>
            <a:off x="4648200" y="2085120"/>
            <a:ext cx="2755347" cy="842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had no knowledge </a:t>
            </a:r>
            <a:endParaRPr lang="en-US" sz="2400" b="1" i="0" u="none" strike="noStrike" kern="1200" spc="0" dirty="0" smtClean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of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 when I started</a:t>
            </a:r>
          </a:p>
        </p:txBody>
      </p:sp>
      <p:sp>
        <p:nvSpPr>
          <p:cNvPr id="5" name="TextBox 12"/>
          <p:cNvSpPr/>
          <p:nvPr/>
        </p:nvSpPr>
        <p:spPr>
          <a:xfrm>
            <a:off x="4077360" y="3581279"/>
            <a:ext cx="4808537" cy="2344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Developed using Whitesmith’s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On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 PDP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Precompiler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– Paul </a:t>
            </a:r>
            <a:r>
              <a:rPr lang="en-US" sz="24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Karsno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/>
            </a:r>
            <a:b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Main Compiler – Paul Laughton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Z80 code generation – Bill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Wilkinson</a:t>
            </a:r>
            <a:endParaRPr lang="en-US" sz="1800" b="0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80s</a:t>
            </a:r>
            <a:br>
              <a:rPr lang="en-US" dirty="0" smtClean="0"/>
            </a:br>
            <a:r>
              <a:rPr lang="en-US" dirty="0" smtClean="0"/>
              <a:t>Atari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7526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latin typeface="Calibri" pitchFamily="18"/>
                <a:ea typeface="Microsoft YaHei" pitchFamily="2"/>
                <a:cs typeface="Arial" pitchFamily="2"/>
              </a:rPr>
              <a:t>Shep</a:t>
            </a:r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 was loosing interest in the business</a:t>
            </a:r>
          </a:p>
          <a:p>
            <a:pPr lvl="0"/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Kathleen went back to SBC</a:t>
            </a:r>
          </a:p>
          <a:p>
            <a:pPr lvl="0"/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SMI no longer any fun</a:t>
            </a:r>
          </a:p>
          <a:p>
            <a:pPr lvl="0"/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Atari made me an offer that I could not refuse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8846" y="3731567"/>
            <a:ext cx="4148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Entered the management track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3810000" cy="22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plied Physics Labora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5413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Applied Physics Laboratory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14880" y="1553041"/>
            <a:ext cx="2514240" cy="73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56141" y="2514600"/>
            <a:ext cx="6631717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80s&#10;Atari 1200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80s</a:t>
            </a:r>
            <a:br>
              <a:rPr lang="en-US"/>
            </a:br>
            <a:r>
              <a:rPr lang="en-US"/>
              <a:t>Atari 1200 XL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8713" y="2590800"/>
            <a:ext cx="3885839" cy="279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4876800" y="2272834"/>
            <a:ext cx="3759853" cy="29087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Sweet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16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Managed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system software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team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Part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of the computer design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team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Four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function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keys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Help key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Self test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	Screen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,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memory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dirty="0" smtClean="0">
                <a:latin typeface="Calibri" pitchFamily="18"/>
                <a:ea typeface="Microsoft YaHei" pitchFamily="2"/>
                <a:cs typeface="Arial" pitchFamily="2"/>
              </a:rPr>
              <a:t>	S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ound</a:t>
            </a:r>
            <a:endParaRPr lang="en-US" sz="20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	Keyboard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896" y="1811169"/>
            <a:ext cx="4708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I thought the 1200 XL was beautiful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871029"/>
            <a:ext cx="609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The Atari Community thought it was and Edsel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80s&#10;Fox Video G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The 80s</a:t>
            </a:r>
            <a:br>
              <a:rPr lang="en-US"/>
            </a:br>
            <a:r>
              <a:rPr lang="en-US"/>
              <a:t>Fox Video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800" y="2667000"/>
            <a:ext cx="3169440" cy="1852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4135680" y="2133720"/>
            <a:ext cx="4705625" cy="4161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Atari was in trouble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Offered job at Fox Video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Games</a:t>
            </a:r>
            <a:endParaRPr lang="en-US" sz="20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Took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6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Atari engineers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with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Game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development as an engineering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task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One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game, many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machines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Games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based upon Fox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Properties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Fast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Eddie, Porky’s, Alien,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M*A*S*H, etc.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Give My Regards To Broad Street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Paul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McCartney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$18 Million Dollars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Shut 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80s&#10;Voys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The 80s</a:t>
            </a:r>
            <a:br>
              <a:rPr lang="en-US" dirty="0"/>
            </a:br>
            <a:r>
              <a:rPr lang="en-US" dirty="0" err="1"/>
              <a:t>Voysys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5480" y="2057400"/>
            <a:ext cx="2862720" cy="167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3911400" y="1917719"/>
            <a:ext cx="5093808" cy="2344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An OEM voice mail provider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One of the founders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Scripting language for VM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applications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err="1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VoyScript</a:t>
            </a:r>
            <a:endParaRPr lang="en-US" sz="24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Lots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of turmoil and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infighting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Resigned</a:t>
            </a:r>
            <a:endParaRPr lang="en-US" sz="24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gi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Logitech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2000" y="1575720"/>
            <a:ext cx="2556720" cy="14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62600" y="1575720"/>
            <a:ext cx="2203560" cy="14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05720" y="1575720"/>
            <a:ext cx="1962720" cy="14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233720" y="3962520"/>
            <a:ext cx="1166400" cy="15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73800" y="3677400"/>
            <a:ext cx="1371240" cy="190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318720" y="3528360"/>
            <a:ext cx="2304000" cy="18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ycam Mod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Dycam</a:t>
            </a:r>
            <a:r>
              <a:rPr lang="en-US" dirty="0"/>
              <a:t> Model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0719" y="1828800"/>
            <a:ext cx="2514240" cy="398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/>
          <p:nvPr/>
        </p:nvSpPr>
        <p:spPr>
          <a:xfrm>
            <a:off x="4267200" y="2133600"/>
            <a:ext cx="3688615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Meeting with </a:t>
            </a:r>
            <a:r>
              <a:rPr lang="en-US" sz="2800" b="1" i="0" u="none" strike="noStrike" kern="1200" spc="0" dirty="0" err="1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Dycam</a:t>
            </a:r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376x240 Pixels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8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Bit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Grayscale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32 images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Logitech  made an offer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gitech Fot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Logitech </a:t>
            </a:r>
            <a:r>
              <a:rPr lang="en-US" dirty="0" err="1"/>
              <a:t>Fotoman</a:t>
            </a:r>
            <a:endParaRPr lang="en-US" dirty="0"/>
          </a:p>
        </p:txBody>
      </p:sp>
      <p:sp>
        <p:nvSpPr>
          <p:cNvPr id="3" name="TextBox 2"/>
          <p:cNvSpPr/>
          <p:nvPr/>
        </p:nvSpPr>
        <p:spPr>
          <a:xfrm>
            <a:off x="524160" y="1295280"/>
            <a:ext cx="8171446" cy="15935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Logitech paid $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1,000,000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Developed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software for PC and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Market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: Relators, Insurance + anyone needing fast turn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around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OEM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versions for medical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52880" y="3505319"/>
            <a:ext cx="3169440" cy="1755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495977" y="3733919"/>
            <a:ext cx="4456903" cy="121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Company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reorganized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Functional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units -&gt; Business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Units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Director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, Camera Development</a:t>
            </a:r>
          </a:p>
        </p:txBody>
      </p:sp>
      <p:sp>
        <p:nvSpPr>
          <p:cNvPr id="6" name="TextBox 5"/>
          <p:cNvSpPr/>
          <p:nvPr/>
        </p:nvSpPr>
        <p:spPr>
          <a:xfrm>
            <a:off x="1303920" y="5260680"/>
            <a:ext cx="2346838" cy="842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Started design of</a:t>
            </a:r>
            <a:b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 Color </a:t>
            </a:r>
            <a:r>
              <a:rPr lang="en-US" sz="24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Fotoman</a:t>
            </a:r>
            <a:endParaRPr lang="en-US" sz="24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 Camera</a:t>
            </a:r>
            <a:br>
              <a:rPr lang="en-US" dirty="0" smtClean="0"/>
            </a:br>
            <a:r>
              <a:rPr lang="en-US" dirty="0" smtClean="0"/>
              <a:t> Image Sensors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1254"/>
            <a:ext cx="1977362" cy="1286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874634" cy="2717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601999"/>
            <a:ext cx="3092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(Bryce) Bayer’s Pattern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Repeating 2x2 pattern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2 Green, 1 Red, 1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0715" y="419100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</a:rPr>
              <a:t>Demosaicing</a:t>
            </a:r>
            <a:endParaRPr lang="en-US" sz="2400" b="1" dirty="0" smtClean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0906" y="5638800"/>
            <a:ext cx="3848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</a:rPr>
              <a:t>Fotoman</a:t>
            </a:r>
            <a:r>
              <a:rPr lang="en-US" sz="2400" b="1" dirty="0" smtClean="0">
                <a:latin typeface="Calibri" panose="020F0502020204030204" pitchFamily="34" charset="0"/>
              </a:rPr>
              <a:t> Color image Sensor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CYGM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9244" y="1905019"/>
            <a:ext cx="487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Array of  filtered </a:t>
            </a:r>
            <a:r>
              <a:rPr lang="en-US" sz="2400" b="1" dirty="0" smtClean="0">
                <a:latin typeface="Calibri" panose="020F0502020204030204" pitchFamily="34" charset="0"/>
              </a:rPr>
              <a:t>B&amp;W photo </a:t>
            </a:r>
            <a:r>
              <a:rPr lang="en-US" sz="2400" b="1" dirty="0">
                <a:latin typeface="Calibri" panose="020F0502020204030204" pitchFamily="34" charset="0"/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16218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lor Fot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Color </a:t>
            </a:r>
            <a:r>
              <a:rPr lang="en-US" dirty="0" err="1"/>
              <a:t>Fotoman</a:t>
            </a:r>
            <a:endParaRPr lang="en-US" dirty="0"/>
          </a:p>
        </p:txBody>
      </p:sp>
      <p:sp>
        <p:nvSpPr>
          <p:cNvPr id="3" name="TextBox 2"/>
          <p:cNvSpPr/>
          <p:nvPr/>
        </p:nvSpPr>
        <p:spPr>
          <a:xfrm>
            <a:off x="886932" y="1600200"/>
            <a:ext cx="6986378" cy="31591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While working on color </a:t>
            </a:r>
            <a:r>
              <a:rPr lang="en-US" sz="2800" b="1" i="0" u="none" strike="noStrike" kern="1200" spc="0" dirty="0" err="1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Fotoman</a:t>
            </a:r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Two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guys from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Digital camera prototype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was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interested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visited Kodak and </a:t>
            </a:r>
            <a:r>
              <a:rPr lang="en-US" sz="28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Chinon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in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Japan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24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bit color, 768x512 pixels, 48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images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told Kodak we wanted to market the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camera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gitech Pix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Logitech </a:t>
            </a:r>
            <a:r>
              <a:rPr lang="en-US" dirty="0" err="1"/>
              <a:t>Pixtura</a:t>
            </a:r>
            <a:endParaRPr lang="en-US" dirty="0"/>
          </a:p>
        </p:txBody>
      </p:sp>
      <p:sp>
        <p:nvSpPr>
          <p:cNvPr id="3" name="TextBox 5"/>
          <p:cNvSpPr/>
          <p:nvPr/>
        </p:nvSpPr>
        <p:spPr>
          <a:xfrm>
            <a:off x="1196280" y="1360440"/>
            <a:ext cx="6809919" cy="842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My team developed a complete set of specifications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Did the industrial design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66880" y="2362320"/>
            <a:ext cx="3809520" cy="253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7"/>
          <p:cNvSpPr/>
          <p:nvPr/>
        </p:nvSpPr>
        <p:spPr>
          <a:xfrm>
            <a:off x="1236599" y="5067000"/>
            <a:ext cx="6735411" cy="121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But…Kodak was not responding to my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commitment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Learned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 could only sell to two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customers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They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already has Apple and Compaq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gitech Pix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Logitech </a:t>
            </a:r>
            <a:r>
              <a:rPr lang="en-US" dirty="0" err="1"/>
              <a:t>Pixtura</a:t>
            </a:r>
            <a:endParaRPr lang="en-US" dirty="0"/>
          </a:p>
        </p:txBody>
      </p:sp>
      <p:sp>
        <p:nvSpPr>
          <p:cNvPr id="3" name="TextBox 2"/>
          <p:cNvSpPr/>
          <p:nvPr/>
        </p:nvSpPr>
        <p:spPr>
          <a:xfrm>
            <a:off x="2309040" y="1447919"/>
            <a:ext cx="4576615" cy="18441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Compaq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cancelled!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Contracted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with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Design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work began in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earnest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Lots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of time in Japan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03000" y="3505319"/>
            <a:ext cx="4337640" cy="298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ain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Computers!</a:t>
            </a:r>
            <a:endParaRPr lang="en-US" dirty="0"/>
          </a:p>
        </p:txBody>
      </p:sp>
      <p:sp>
        <p:nvSpPr>
          <p:cNvPr id="4" name="TextBox 5"/>
          <p:cNvSpPr/>
          <p:nvPr/>
        </p:nvSpPr>
        <p:spPr>
          <a:xfrm>
            <a:off x="2887559" y="5685840"/>
            <a:ext cx="339047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IBM 360 Model 91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1143000"/>
            <a:ext cx="5425440" cy="439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odak DC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Kodak DC40</a:t>
            </a:r>
          </a:p>
        </p:txBody>
      </p:sp>
      <p:sp>
        <p:nvSpPr>
          <p:cNvPr id="3" name="TextBox 2"/>
          <p:cNvSpPr/>
          <p:nvPr/>
        </p:nvSpPr>
        <p:spPr>
          <a:xfrm>
            <a:off x="1068232" y="1523880"/>
            <a:ext cx="7007537" cy="29087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Work was proceeding smoothly, until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…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My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management said Logitech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could no longer afford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the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project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Informed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 in an interesting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meeting.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few days later Kodak made a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proposal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would also sell the </a:t>
            </a:r>
            <a:r>
              <a:rPr lang="en-US" sz="20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Pixtura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as the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DC40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Logitech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would not pay any further development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cost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would pay Logitech a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royalty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would continue as project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manager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Logitech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agreed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4600" y="4437360"/>
            <a:ext cx="3962160" cy="198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gital Camera Tw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Digital Camera Twins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98679" y="1536840"/>
            <a:ext cx="6146280" cy="2742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590537" y="4788000"/>
            <a:ext cx="7962927" cy="121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 sold many more of their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camera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Kodak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sent royalty checks directly to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Royalties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more than paid for Logitech development expenses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gitech PageScan Color&#10;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Logitech </a:t>
            </a:r>
            <a:r>
              <a:rPr lang="en-US" dirty="0" err="1"/>
              <a:t>PageScan</a:t>
            </a:r>
            <a:r>
              <a:rPr lang="en-US" dirty="0"/>
              <a:t> Color</a:t>
            </a:r>
            <a:br>
              <a:rPr lang="en-US" dirty="0"/>
            </a:br>
            <a:r>
              <a:rPr lang="en-US" dirty="0"/>
              <a:t>Design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3630960"/>
            <a:ext cx="4114440" cy="27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/>
          <p:nvPr/>
        </p:nvSpPr>
        <p:spPr>
          <a:xfrm>
            <a:off x="324720" y="1600200"/>
            <a:ext cx="7210670" cy="31591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Logitech no longer interested in digital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cameras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Design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 sheet fed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scanner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Three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LEDs, Red Green,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Blue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Fiber optics light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pipe to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photo sensors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Very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low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power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USB interface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USB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Power – No wall wart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Scan&#10;Windows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PageScan</a:t>
            </a:r>
            <a:br>
              <a:rPr lang="en-US"/>
            </a:br>
            <a:r>
              <a:rPr lang="en-US"/>
              <a:t>Windows 98</a:t>
            </a:r>
          </a:p>
        </p:txBody>
      </p:sp>
      <p:sp>
        <p:nvSpPr>
          <p:cNvPr id="3" name="TextBox 2"/>
          <p:cNvSpPr/>
          <p:nvPr/>
        </p:nvSpPr>
        <p:spPr>
          <a:xfrm>
            <a:off x="1136937" y="1676519"/>
            <a:ext cx="6772345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Windows 98 has robust USB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support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err="1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PageScan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driver to be included in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W98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Microsoft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tests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drivers</a:t>
            </a:r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thought </a:t>
            </a:r>
            <a:r>
              <a:rPr lang="en-US" sz="2800" b="1" i="0" u="none" strike="noStrike" kern="1200" spc="0" dirty="0" err="1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PageScan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showed power of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USB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Invited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 to speak at WinHEC 97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479" y="4343400"/>
            <a:ext cx="3352320" cy="209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Scan&#10;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PageScan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Software</a:t>
            </a:r>
          </a:p>
        </p:txBody>
      </p:sp>
      <p:sp>
        <p:nvSpPr>
          <p:cNvPr id="3" name="TextBox 2"/>
          <p:cNvSpPr/>
          <p:nvPr/>
        </p:nvSpPr>
        <p:spPr>
          <a:xfrm>
            <a:off x="1037646" y="1752479"/>
            <a:ext cx="7068708" cy="2282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wanted easy to use but powerful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software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did not like the way the SW design was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going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Hired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Alan Cooper’s company to do the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design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Cooper’s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design was everything I wished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for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Easy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 use but powerful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52840" y="4267200"/>
            <a:ext cx="5638320" cy="193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6115"/>
            <a:ext cx="8763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an Coo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Alan Cooper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9320" y="1371599"/>
            <a:ext cx="2089080" cy="262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62720" y="1371599"/>
            <a:ext cx="2983679" cy="45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838200" y="4285201"/>
            <a:ext cx="3810000" cy="121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Father of Visual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World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class product </a:t>
            </a: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designs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Author </a:t>
            </a: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of several books</a:t>
            </a:r>
          </a:p>
        </p:txBody>
      </p:sp>
      <p:sp>
        <p:nvSpPr>
          <p:cNvPr id="6" name="TextBox 5"/>
          <p:cNvSpPr/>
          <p:nvPr/>
        </p:nvSpPr>
        <p:spPr>
          <a:xfrm>
            <a:off x="1984638" y="6045614"/>
            <a:ext cx="1517123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COOPER.COM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lash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Flashpoint</a:t>
            </a:r>
          </a:p>
        </p:txBody>
      </p:sp>
      <p:sp>
        <p:nvSpPr>
          <p:cNvPr id="4" name="TextBox 3"/>
          <p:cNvSpPr/>
          <p:nvPr/>
        </p:nvSpPr>
        <p:spPr>
          <a:xfrm>
            <a:off x="1235040" y="1517460"/>
            <a:ext cx="6582613" cy="18441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Steve Jobs returns to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Eliminates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all non computer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products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Camera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product development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group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Spun off from Apple and named Flashpoint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999" y="3810000"/>
            <a:ext cx="66746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Flashpoint’s Product</a:t>
            </a:r>
          </a:p>
          <a:p>
            <a:pPr lvl="0" algn="ctr"/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lvl="0"/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Camera Operating System for camera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OEMs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Customer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adapts OS to their </a:t>
            </a:r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camera</a:t>
            </a:r>
          </a:p>
          <a:p>
            <a:pPr lvl="0"/>
            <a:r>
              <a:rPr lang="en-US" sz="2800" b="1" dirty="0" smtClean="0">
                <a:latin typeface="Calibri" pitchFamily="18"/>
                <a:ea typeface="Microsoft YaHei" pitchFamily="2"/>
                <a:cs typeface="Arial" pitchFamily="2"/>
              </a:rPr>
              <a:t>Scripting </a:t>
            </a:r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language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Flashpoint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55931" y="1219200"/>
            <a:ext cx="523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Flashpoint looking for Engineering VP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Building Software for the Kodak DC-260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55" y="2362200"/>
            <a:ext cx="3381089" cy="245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6645" y="5333999"/>
            <a:ext cx="5630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Kodak’s team – same people as DC40 team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Kodak suggested me as the VP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Flashpoint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3940076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Code base was awful</a:t>
            </a:r>
          </a:p>
          <a:p>
            <a:pPr lvl="0"/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Impossible </a:t>
            </a:r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for customer to </a:t>
            </a:r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DIY</a:t>
            </a:r>
          </a:p>
          <a:p>
            <a:pPr lvl="0"/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Every </a:t>
            </a:r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project was custom built by </a:t>
            </a:r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FP</a:t>
            </a:r>
          </a:p>
          <a:p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Could </a:t>
            </a:r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not get second round of </a:t>
            </a:r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funding</a:t>
            </a:r>
          </a:p>
          <a:p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I retired</a:t>
            </a:r>
            <a:endParaRPr lang="en-US" sz="2400" b="1" dirty="0">
              <a:latin typeface="Calibri" pitchFamily="18"/>
              <a:ea typeface="Microsoft YaHei" pitchFamily="2"/>
              <a:cs typeface="Arial" pitchFamily="2"/>
            </a:endParaRPr>
          </a:p>
          <a:p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FP </a:t>
            </a:r>
            <a:r>
              <a:rPr lang="en-US" sz="2400" b="1" dirty="0">
                <a:latin typeface="Calibri" pitchFamily="18"/>
                <a:ea typeface="Microsoft YaHei" pitchFamily="2"/>
                <a:cs typeface="Arial" pitchFamily="2"/>
              </a:rPr>
              <a:t>exists today as a patent holding </a:t>
            </a:r>
            <a:r>
              <a:rPr lang="en-US" sz="2400" b="1" dirty="0" smtClean="0">
                <a:latin typeface="Calibri" pitchFamily="18"/>
                <a:ea typeface="Microsoft YaHei" pitchFamily="2"/>
                <a:cs typeface="Arial" pitchFamily="2"/>
              </a:rPr>
              <a:t>company</a:t>
            </a:r>
            <a:endParaRPr lang="en-US" sz="2400" b="1" dirty="0">
              <a:latin typeface="Calibri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8817"/>
            <a:ext cx="4191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ain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The Main Frames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32280" y="1752479"/>
            <a:ext cx="278640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3960" y="1752479"/>
            <a:ext cx="274284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364400" y="4188959"/>
            <a:ext cx="3428639" cy="22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7"/>
          <p:cNvSpPr/>
          <p:nvPr/>
        </p:nvSpPr>
        <p:spPr>
          <a:xfrm>
            <a:off x="2088540" y="1310400"/>
            <a:ext cx="109470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IBM</a:t>
            </a:r>
            <a:r>
              <a:rPr lang="en-US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</a:t>
            </a: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1410</a:t>
            </a:r>
          </a:p>
        </p:txBody>
      </p:sp>
      <p:sp>
        <p:nvSpPr>
          <p:cNvPr id="7" name="TextBox 9"/>
          <p:cNvSpPr/>
          <p:nvPr/>
        </p:nvSpPr>
        <p:spPr>
          <a:xfrm>
            <a:off x="6058440" y="1310400"/>
            <a:ext cx="109470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IBM 1302</a:t>
            </a:r>
          </a:p>
        </p:txBody>
      </p:sp>
      <p:sp>
        <p:nvSpPr>
          <p:cNvPr id="8" name="TextBox 10"/>
          <p:cNvSpPr/>
          <p:nvPr/>
        </p:nvSpPr>
        <p:spPr>
          <a:xfrm>
            <a:off x="2541779" y="3721257"/>
            <a:ext cx="109470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IBM 7094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88959"/>
            <a:ext cx="3276600" cy="2064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2168" y="3721257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IBM 360/40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IC! For Android&#10;Th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BASIC! For Android</a:t>
            </a:r>
            <a:br>
              <a:rPr lang="en-US" dirty="0"/>
            </a:br>
            <a:r>
              <a:rPr lang="en-US" dirty="0"/>
              <a:t>The Beginning</a:t>
            </a:r>
          </a:p>
        </p:txBody>
      </p:sp>
      <p:sp>
        <p:nvSpPr>
          <p:cNvPr id="3" name="TextBox 2"/>
          <p:cNvSpPr/>
          <p:nvPr/>
        </p:nvSpPr>
        <p:spPr>
          <a:xfrm>
            <a:off x="775331" y="2057400"/>
            <a:ext cx="7593339" cy="31591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Code Camp – Foothill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College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October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,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2010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Introduction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 Android Application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Development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Created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Expression Processor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Transformed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into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First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released in December,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2010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Free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5410200"/>
            <a:ext cx="2466720" cy="98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43400" y="5449741"/>
            <a:ext cx="3886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Richard Feynman </a:t>
            </a:r>
            <a:r>
              <a:rPr lang="en-US" sz="2400" b="1" dirty="0" err="1" smtClean="0">
                <a:latin typeface="Calibri" panose="020F0502020204030204" pitchFamily="34" charset="0"/>
              </a:rPr>
              <a:t>Observator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RFO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IC! For Android&#10;User 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BASIC! For Android</a:t>
            </a:r>
            <a:br>
              <a:rPr lang="en-US" dirty="0"/>
            </a:br>
            <a:r>
              <a:rPr lang="en-US" dirty="0" smtClean="0"/>
              <a:t>Grows</a:t>
            </a:r>
            <a:endParaRPr lang="en-US" dirty="0"/>
          </a:p>
        </p:txBody>
      </p:sp>
      <p:sp>
        <p:nvSpPr>
          <p:cNvPr id="3" name="TextBox 2"/>
          <p:cNvSpPr/>
          <p:nvPr/>
        </p:nvSpPr>
        <p:spPr>
          <a:xfrm>
            <a:off x="1362832" y="2209800"/>
            <a:ext cx="6418337" cy="3472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New releases every </a:t>
            </a: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week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Connecting </a:t>
            </a: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 new Android </a:t>
            </a: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User </a:t>
            </a: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forum started in June, </a:t>
            </a: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2011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Feedback </a:t>
            </a: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from </a:t>
            </a: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users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Users interacting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Today</a:t>
            </a:r>
            <a:r>
              <a:rPr lang="en-US" sz="36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: 1780 users, 31,000 Posts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IC! For Android&#10;User 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BASIC! For Android</a:t>
            </a:r>
            <a:br>
              <a:rPr lang="en-US" dirty="0"/>
            </a:br>
            <a:r>
              <a:rPr lang="en-US" dirty="0"/>
              <a:t>User Manual</a:t>
            </a:r>
          </a:p>
        </p:txBody>
      </p:sp>
      <p:sp>
        <p:nvSpPr>
          <p:cNvPr id="3" name="TextBox 3"/>
          <p:cNvSpPr/>
          <p:nvPr/>
        </p:nvSpPr>
        <p:spPr>
          <a:xfrm>
            <a:off x="4343400" y="2772229"/>
            <a:ext cx="4415481" cy="18441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Read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Me Text File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Word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Document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Professional technical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writer</a:t>
            </a:r>
            <a:endParaRPr lang="en-US" sz="28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Today has 238 Pages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400" y="1506215"/>
            <a:ext cx="3881520" cy="49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IC! For Android&#10;Stand Alone 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BASIC! For Android</a:t>
            </a:r>
            <a:br>
              <a:rPr lang="en-US" dirty="0"/>
            </a:br>
            <a:r>
              <a:rPr lang="en-US" dirty="0"/>
              <a:t>Stand Alone Apps</a:t>
            </a:r>
          </a:p>
        </p:txBody>
      </p:sp>
      <p:sp>
        <p:nvSpPr>
          <p:cNvPr id="3" name="TextBox 2"/>
          <p:cNvSpPr/>
          <p:nvPr/>
        </p:nvSpPr>
        <p:spPr>
          <a:xfrm>
            <a:off x="5687258" y="1879840"/>
            <a:ext cx="3445856" cy="16563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Most of Android’s features</a:t>
            </a:r>
            <a:b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accessible from </a:t>
            </a: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BASIC!</a:t>
            </a:r>
            <a:endParaRPr lang="en-US" sz="20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i="0" u="none" strike="noStrike" kern="1200" spc="0" dirty="0">
              <a:ln>
                <a:noFill/>
              </a:ln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Can </a:t>
            </a: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Transform BASIC! program</a:t>
            </a:r>
            <a:b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</a:br>
            <a:r>
              <a:rPr lang="en-US" sz="20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 into a stand alone APK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920" y="1767960"/>
            <a:ext cx="5114520" cy="418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56040" y="3871440"/>
            <a:ext cx="3132359" cy="18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IC! For Android&#10;Community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BASIC! For Android</a:t>
            </a:r>
            <a:br>
              <a:rPr lang="en-US" dirty="0"/>
            </a:br>
            <a:r>
              <a:rPr lang="en-US" dirty="0"/>
              <a:t>Community Development</a:t>
            </a:r>
          </a:p>
        </p:txBody>
      </p:sp>
      <p:sp>
        <p:nvSpPr>
          <p:cNvPr id="3" name="TextBox 2"/>
          <p:cNvSpPr/>
          <p:nvPr/>
        </p:nvSpPr>
        <p:spPr>
          <a:xfrm>
            <a:off x="2505240" y="1577880"/>
            <a:ext cx="4155987" cy="2344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Open Source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GNU General Public License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Put on GitHub in October, 2013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User Development Team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97,000 Downloads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4.5/5.0 Rating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9080" y="4038479"/>
            <a:ext cx="6791040" cy="236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Today</a:t>
            </a:r>
          </a:p>
        </p:txBody>
      </p:sp>
      <p:sp>
        <p:nvSpPr>
          <p:cNvPr id="3" name="TextBox 2"/>
          <p:cNvSpPr/>
          <p:nvPr/>
        </p:nvSpPr>
        <p:spPr>
          <a:xfrm>
            <a:off x="713160" y="1950120"/>
            <a:ext cx="7718886" cy="3597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Apple DOS Oral History – August,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2013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Given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Private Tour by CHM Chairman Of The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Board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Loved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the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place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Took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docent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training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IBM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1401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Demonstrator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Wrote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Tiny Basic for the </a:t>
            </a: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1401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dirty="0"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kern="1200" spc="0" dirty="0" smtClean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What’s </a:t>
            </a:r>
            <a:r>
              <a:rPr lang="en-US" sz="2800" b="1" i="0" u="none" strike="noStrike" kern="1200" spc="0" dirty="0">
                <a:ln>
                  <a:noFill/>
                </a:ln>
                <a:latin typeface="Calibri" pitchFamily="18"/>
                <a:ea typeface="Microsoft YaHei" pitchFamily="2"/>
                <a:cs typeface="Arial" pitchFamily="2"/>
              </a:rPr>
              <a:t>next?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Do what you love,</a:t>
            </a:r>
          </a:p>
          <a:p>
            <a:pPr lvl="0" algn="ctr"/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Love what you do,</a:t>
            </a:r>
          </a:p>
          <a:p>
            <a:pPr lvl="0" algn="ctr"/>
            <a:r>
              <a:rPr lang="en-US" sz="2800" b="1" dirty="0">
                <a:latin typeface="Calibri" pitchFamily="18"/>
                <a:ea typeface="Microsoft YaHei" pitchFamily="2"/>
                <a:cs typeface="Arial" pitchFamily="2"/>
              </a:rPr>
              <a:t>And you will love your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7155" y="2819400"/>
            <a:ext cx="68296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paul@laughton.com</a:t>
            </a:r>
          </a:p>
          <a:p>
            <a:pPr algn="ctr"/>
            <a:endParaRPr lang="en-US" sz="40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www.laughton.com/vcf16.pptx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Fun On The Job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68924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I learned to operate all of those machines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Down time between starting and ending jobs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Learned to program each of the machines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Wrote check balancing programs and games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Ported a 7094 program to the 360/91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Wanted to do programming full time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Started reading the want ads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Got hired for an exciting programming job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7595</TotalTime>
  <Words>2458</Words>
  <Application>Microsoft Office PowerPoint</Application>
  <PresentationFormat>On-screen Show (4:3)</PresentationFormat>
  <Paragraphs>610</Paragraphs>
  <Slides>86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Apex</vt:lpstr>
      <vt:lpstr>From Mainframes to Micros</vt:lpstr>
      <vt:lpstr>My Passion</vt:lpstr>
      <vt:lpstr>VPI</vt:lpstr>
      <vt:lpstr>A New Passion</vt:lpstr>
      <vt:lpstr>A World Of Possibilities</vt:lpstr>
      <vt:lpstr>Applied Physics Laboratory</vt:lpstr>
      <vt:lpstr>Computers!</vt:lpstr>
      <vt:lpstr>The Main Frames</vt:lpstr>
      <vt:lpstr>Having Fun On The Job</vt:lpstr>
      <vt:lpstr>SPACE!</vt:lpstr>
      <vt:lpstr>The MOL Control Center</vt:lpstr>
      <vt:lpstr>IBM SBC</vt:lpstr>
      <vt:lpstr>Call/360 Terminals</vt:lpstr>
      <vt:lpstr>PowerPoint Presentation</vt:lpstr>
      <vt:lpstr>Microprocessors!</vt:lpstr>
      <vt:lpstr>Homebrew Computer Club</vt:lpstr>
      <vt:lpstr>My Wife Kathleen O’Brien</vt:lpstr>
      <vt:lpstr>KIM-1</vt:lpstr>
      <vt:lpstr>KIM-1 Features</vt:lpstr>
      <vt:lpstr>The KIM-1</vt:lpstr>
      <vt:lpstr>Fun with the KIM-1 Hardware</vt:lpstr>
      <vt:lpstr>Fun with the Kim-1 Software</vt:lpstr>
      <vt:lpstr>Time For A Change</vt:lpstr>
      <vt:lpstr>SMI</vt:lpstr>
      <vt:lpstr>Bill Wilkinson</vt:lpstr>
      <vt:lpstr>Apple Annie Basic* Development Environment</vt:lpstr>
      <vt:lpstr>Apple DOS The Beginning</vt:lpstr>
      <vt:lpstr>Apple DOS The Hardware</vt:lpstr>
      <vt:lpstr>Apple DOS Controller Schematic</vt:lpstr>
      <vt:lpstr>Apple DOS Controller Breadboard</vt:lpstr>
      <vt:lpstr>Apple DOS Read Write Track Sector (RWTS)</vt:lpstr>
      <vt:lpstr>Apple DOS The Contract</vt:lpstr>
      <vt:lpstr>Apple DOS Design</vt:lpstr>
      <vt:lpstr>Apple DOS Contract Addition</vt:lpstr>
      <vt:lpstr>Apple DOS Initial Delivery</vt:lpstr>
      <vt:lpstr>Apple DOS More Changes</vt:lpstr>
      <vt:lpstr>Apple DOS No News Is Good New</vt:lpstr>
      <vt:lpstr>Apple DOS October Meeting</vt:lpstr>
      <vt:lpstr>Apple DOS Final Act</vt:lpstr>
      <vt:lpstr>PowerPoint Presentation</vt:lpstr>
      <vt:lpstr>Beneath Apple DOS</vt:lpstr>
      <vt:lpstr>Apple Annie Basic</vt:lpstr>
      <vt:lpstr>NUTZO BASIC</vt:lpstr>
      <vt:lpstr>Enter Atari</vt:lpstr>
      <vt:lpstr>Atari Proposal</vt:lpstr>
      <vt:lpstr>Atari Basic Work Begins</vt:lpstr>
      <vt:lpstr>Atari Basic Features</vt:lpstr>
      <vt:lpstr>Atari FMS</vt:lpstr>
      <vt:lpstr>Atari Basic &amp; FMS First Working Delivery</vt:lpstr>
      <vt:lpstr>Atari Basic &amp; FMS Delivered but not finished</vt:lpstr>
      <vt:lpstr>Atari Basic  As Sold</vt:lpstr>
      <vt:lpstr>Atari FMS As Sold</vt:lpstr>
      <vt:lpstr>Atari Assembler Editor</vt:lpstr>
      <vt:lpstr>Inside Atari DOS</vt:lpstr>
      <vt:lpstr>Basic Source Book</vt:lpstr>
      <vt:lpstr>Optomized System Software</vt:lpstr>
      <vt:lpstr>OSS</vt:lpstr>
      <vt:lpstr>Cromemco C Compiler</vt:lpstr>
      <vt:lpstr>The 80s Atari</vt:lpstr>
      <vt:lpstr>The 80s Atari 1200 XL</vt:lpstr>
      <vt:lpstr>The 80s Fox Video Games</vt:lpstr>
      <vt:lpstr>The 80s Voysys</vt:lpstr>
      <vt:lpstr>Logitech</vt:lpstr>
      <vt:lpstr>Dycam Model 1</vt:lpstr>
      <vt:lpstr>Logitech Fotoman</vt:lpstr>
      <vt:lpstr>Color Camera  Image Sensors</vt:lpstr>
      <vt:lpstr>Color Fotoman</vt:lpstr>
      <vt:lpstr>Logitech Pixtura</vt:lpstr>
      <vt:lpstr>Logitech Pixtura</vt:lpstr>
      <vt:lpstr>Kodak DC40</vt:lpstr>
      <vt:lpstr>Digital Camera Twins</vt:lpstr>
      <vt:lpstr>Logitech PageScan Color Design</vt:lpstr>
      <vt:lpstr>PageScan Windows 98</vt:lpstr>
      <vt:lpstr>PageScan Software</vt:lpstr>
      <vt:lpstr>PowerPoint Presentation</vt:lpstr>
      <vt:lpstr>Alan Cooper</vt:lpstr>
      <vt:lpstr>Flashpoint</vt:lpstr>
      <vt:lpstr>Flashpoint</vt:lpstr>
      <vt:lpstr>Flashpoint</vt:lpstr>
      <vt:lpstr>BASIC! For Android The Beginning</vt:lpstr>
      <vt:lpstr>BASIC! For Android Grows</vt:lpstr>
      <vt:lpstr>BASIC! For Android User Manual</vt:lpstr>
      <vt:lpstr>BASIC! For Android Stand Alone Apps</vt:lpstr>
      <vt:lpstr>BASIC! For Android Community Development</vt:lpstr>
      <vt:lpstr>Today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Mainframes to Micros</dc:title>
  <dc:creator>Paul Laughton</dc:creator>
  <cp:lastModifiedBy>Paul Laughton</cp:lastModifiedBy>
  <cp:revision>112</cp:revision>
  <dcterms:modified xsi:type="dcterms:W3CDTF">2016-08-06T06:36:26Z</dcterms:modified>
</cp:coreProperties>
</file>