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76"/>
  </p:notesMasterIdLst>
  <p:handoutMasterIdLst>
    <p:handoutMasterId r:id="rId77"/>
  </p:handoutMasterIdLst>
  <p:sldIdLst>
    <p:sldId id="256" r:id="rId2"/>
    <p:sldId id="356" r:id="rId3"/>
    <p:sldId id="257" r:id="rId4"/>
    <p:sldId id="33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50" r:id="rId15"/>
    <p:sldId id="269" r:id="rId16"/>
    <p:sldId id="270" r:id="rId17"/>
    <p:sldId id="271" r:id="rId18"/>
    <p:sldId id="351" r:id="rId19"/>
    <p:sldId id="352" r:id="rId20"/>
    <p:sldId id="272" r:id="rId21"/>
    <p:sldId id="274" r:id="rId22"/>
    <p:sldId id="338" r:id="rId23"/>
    <p:sldId id="339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334" r:id="rId39"/>
    <p:sldId id="295" r:id="rId40"/>
    <p:sldId id="296" r:id="rId41"/>
    <p:sldId id="297" r:id="rId42"/>
    <p:sldId id="300" r:id="rId43"/>
    <p:sldId id="302" r:id="rId44"/>
    <p:sldId id="303" r:id="rId45"/>
    <p:sldId id="304" r:id="rId46"/>
    <p:sldId id="305" r:id="rId47"/>
    <p:sldId id="306" r:id="rId48"/>
    <p:sldId id="343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54" r:id="rId63"/>
    <p:sldId id="324" r:id="rId64"/>
    <p:sldId id="348" r:id="rId65"/>
    <p:sldId id="357" r:id="rId66"/>
    <p:sldId id="326" r:id="rId67"/>
    <p:sldId id="336" r:id="rId68"/>
    <p:sldId id="335" r:id="rId69"/>
    <p:sldId id="327" r:id="rId70"/>
    <p:sldId id="330" r:id="rId71"/>
    <p:sldId id="331" r:id="rId72"/>
    <p:sldId id="332" r:id="rId73"/>
    <p:sldId id="355" r:id="rId74"/>
    <p:sldId id="349" r:id="rId7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4610" autoAdjust="0"/>
  </p:normalViewPr>
  <p:slideViewPr>
    <p:cSldViewPr>
      <p:cViewPr>
        <p:scale>
          <a:sx n="66" d="100"/>
          <a:sy n="66" d="100"/>
        </p:scale>
        <p:origin x="-209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3222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3174437" cy="479717"/>
          </a:xfrm>
          <a:prstGeom prst="rect">
            <a:avLst/>
          </a:prstGeom>
          <a:noFill/>
          <a:ln>
            <a:noFill/>
          </a:ln>
        </p:spPr>
        <p:txBody>
          <a:bodyPr vert="horz" wrap="none" lIns="85378" tIns="42689" rIns="85378" bIns="42689" anchorCtr="0" compatLnSpc="0"/>
          <a:lstStyle/>
          <a:p>
            <a:pPr hangingPunct="0">
              <a:defRPr sz="1400"/>
            </a:pPr>
            <a:r>
              <a:rPr lang="en-US" sz="1400" dirty="0">
                <a:latin typeface="Arial" pitchFamily="18"/>
                <a:ea typeface="Microsoft YaHei" pitchFamily="2"/>
                <a:cs typeface="Arial" pitchFamily="2"/>
              </a:rPr>
              <a:t>From Mainframes to micros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140424" y="0"/>
            <a:ext cx="3174437" cy="479717"/>
          </a:xfrm>
          <a:prstGeom prst="rect">
            <a:avLst/>
          </a:prstGeom>
          <a:noFill/>
          <a:ln>
            <a:noFill/>
          </a:ln>
        </p:spPr>
        <p:txBody>
          <a:bodyPr vert="horz" wrap="none" lIns="85378" tIns="42689" rIns="85378" bIns="42689" anchorCtr="0" compatLnSpc="0"/>
          <a:lstStyle/>
          <a:p>
            <a:pPr algn="r" hangingPunct="0">
              <a:defRPr sz="1400"/>
            </a:pPr>
            <a:r>
              <a:rPr lang="en-US" sz="1400" dirty="0">
                <a:latin typeface="Arial" pitchFamily="18"/>
                <a:ea typeface="Microsoft YaHei" pitchFamily="2"/>
                <a:cs typeface="Arial" pitchFamily="2"/>
              </a:rPr>
              <a:t>8/6/16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1" y="9121140"/>
            <a:ext cx="3174437" cy="479717"/>
          </a:xfrm>
          <a:prstGeom prst="rect">
            <a:avLst/>
          </a:prstGeom>
          <a:noFill/>
          <a:ln>
            <a:noFill/>
          </a:ln>
        </p:spPr>
        <p:txBody>
          <a:bodyPr vert="horz" wrap="none" lIns="85378" tIns="42689" rIns="85378" bIns="42689" anchor="b" anchorCtr="0" compatLnSpc="0"/>
          <a:lstStyle/>
          <a:p>
            <a:pPr hangingPunct="0">
              <a:defRPr sz="1400"/>
            </a:pPr>
            <a:r>
              <a:rPr lang="en-US" sz="1400" dirty="0">
                <a:latin typeface="Arial" pitchFamily="18"/>
                <a:ea typeface="Microsoft YaHei" pitchFamily="2"/>
                <a:cs typeface="Arial" pitchFamily="2"/>
              </a:rPr>
              <a:t>Paul Laughton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140424" y="9121140"/>
            <a:ext cx="3174437" cy="479717"/>
          </a:xfrm>
          <a:prstGeom prst="rect">
            <a:avLst/>
          </a:prstGeom>
          <a:noFill/>
          <a:ln>
            <a:noFill/>
          </a:ln>
        </p:spPr>
        <p:txBody>
          <a:bodyPr vert="horz" wrap="none" lIns="85378" tIns="42689" rIns="85378" bIns="42689" anchor="b" anchorCtr="0" compatLnSpc="0"/>
          <a:lstStyle/>
          <a:p>
            <a:pPr algn="r" hangingPunct="0">
              <a:defRPr sz="1400"/>
            </a:pPr>
            <a:fld id="{0F58E4DF-99CC-4E3F-B662-8AD55BC9EF67}" type="slidenum">
              <a:t>‹#›</a:t>
            </a:fld>
            <a:endParaRPr lang="en-US" sz="1400" dirty="0"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86474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504950" y="803275"/>
            <a:ext cx="5280025" cy="3959225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829055" y="5016438"/>
            <a:ext cx="6632064" cy="47522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597696" cy="527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US" sz="15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692480" y="0"/>
            <a:ext cx="3597696" cy="527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US" sz="15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033254"/>
            <a:ext cx="3597696" cy="527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n-US" sz="15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692480" y="10033254"/>
            <a:ext cx="3597696" cy="527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n-US" sz="15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E69EDF7-D77B-45F7-85D4-569EA13AFB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3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American start speeches with a joke</a:t>
            </a:r>
          </a:p>
          <a:p>
            <a:r>
              <a:rPr lang="en-US" dirty="0" smtClean="0"/>
              <a:t>Spent</a:t>
            </a:r>
            <a:r>
              <a:rPr lang="en-US" baseline="0" dirty="0" smtClean="0"/>
              <a:t> some time in Japan</a:t>
            </a:r>
          </a:p>
          <a:p>
            <a:r>
              <a:rPr lang="en-US" baseline="0" dirty="0" smtClean="0"/>
              <a:t>Learned that Japanese start their speeches with an apology</a:t>
            </a:r>
          </a:p>
          <a:p>
            <a:r>
              <a:rPr lang="en-US" baseline="0" dirty="0" smtClean="0"/>
              <a:t>I am going to pay homage to both cultures</a:t>
            </a:r>
          </a:p>
          <a:p>
            <a:r>
              <a:rPr lang="en-US" baseline="0" dirty="0" smtClean="0"/>
              <a:t>I humbly apologize to you for not starting this speech with a joke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F624298F-EA49-4DBB-BC26-455AB2D4DB0C}" type="slidenum">
              <a:t>11</a:t>
            </a:fld>
            <a:endParaRPr lang="en-US" sz="19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r>
              <a:rPr lang="en-US" dirty="0" smtClean="0"/>
              <a:t>Unmanned satellites could do the same job,</a:t>
            </a:r>
            <a:r>
              <a:rPr lang="en-US" baseline="0" dirty="0" smtClean="0"/>
              <a:t> cheaper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9C2ED7E6-CBB4-4220-ACE7-6286AB8FE81E}" type="slidenum">
              <a:t>13</a:t>
            </a:fld>
            <a:endParaRPr lang="en-US" sz="19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r>
              <a:rPr lang="en-US" dirty="0"/>
              <a:t>ASR 33 10 CPS</a:t>
            </a:r>
          </a:p>
          <a:p>
            <a:pPr lvl="0"/>
            <a:r>
              <a:rPr lang="en-US" dirty="0"/>
              <a:t>2741 13.5 CPS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Livermore Data Systems "Model A" Acoustic Coupler Modem</a:t>
            </a:r>
          </a:p>
          <a:p>
            <a:pPr lvl="0"/>
            <a:endParaRPr lang="en-US" sz="13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en-US" sz="13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Had 2741 in my home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8CAC284A-A9BB-4256-984E-61A31D8EB7ED}" type="slidenum">
              <a:t>15</a:t>
            </a:fld>
            <a:endParaRPr lang="en-US" sz="19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r>
              <a:rPr lang="en-US" dirty="0"/>
              <a:t>January, </a:t>
            </a:r>
            <a:r>
              <a:rPr lang="en-US" dirty="0" smtClean="0"/>
              <a:t>1975</a:t>
            </a:r>
          </a:p>
          <a:p>
            <a:pPr lvl="0"/>
            <a:r>
              <a:rPr lang="en-US" dirty="0" smtClean="0"/>
              <a:t>$439 Kit</a:t>
            </a:r>
          </a:p>
          <a:p>
            <a:pPr lvl="0"/>
            <a:r>
              <a:rPr lang="en-US" dirty="0" smtClean="0"/>
              <a:t>Does nothing</a:t>
            </a:r>
          </a:p>
          <a:p>
            <a:pPr lvl="0"/>
            <a:r>
              <a:rPr lang="en-US" dirty="0" smtClean="0"/>
              <a:t>Have enter</a:t>
            </a:r>
            <a:r>
              <a:rPr lang="en-US" baseline="0" dirty="0" smtClean="0"/>
              <a:t> programs as ones and zero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Personal Computers started by </a:t>
            </a:r>
            <a:r>
              <a:rPr lang="en-US" baseline="0" dirty="0" smtClean="0"/>
              <a:t>hobbyists</a:t>
            </a:r>
            <a:endParaRPr lang="en-US" baseline="0" dirty="0" smtClean="0"/>
          </a:p>
          <a:p>
            <a:pPr marL="216000" marR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 at an</a:t>
            </a:r>
            <a:r>
              <a:rPr lang="en-US" baseline="0" dirty="0" smtClean="0"/>
              <a:t> auditorium at Stanford</a:t>
            </a:r>
          </a:p>
          <a:p>
            <a:r>
              <a:rPr lang="en-US" dirty="0" smtClean="0"/>
              <a:t>Exchange</a:t>
            </a:r>
            <a:r>
              <a:rPr lang="en-US" baseline="0" dirty="0" smtClean="0"/>
              <a:t> ideas on making our own computers</a:t>
            </a:r>
          </a:p>
          <a:p>
            <a:r>
              <a:rPr lang="en-US" baseline="0" dirty="0" smtClean="0"/>
              <a:t>It was at these meeting that I met my future wife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This is a picture of us from the mid 70s.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also met these two guys</a:t>
            </a:r>
            <a:r>
              <a:rPr lang="en-US" baseline="0" dirty="0" smtClean="0"/>
              <a:t> at the Homebrew Computer 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E69EDF7-D77B-45F7-85D4-569EA13AFB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2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F43C379C-DED4-4E8E-A7B7-28364D0144D6}" type="slidenum">
              <a:t>20</a:t>
            </a:fld>
            <a:endParaRPr lang="en-US" sz="19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r>
              <a:rPr lang="en-US" dirty="0" smtClean="0"/>
              <a:t>1976</a:t>
            </a:r>
          </a:p>
          <a:p>
            <a:pPr lvl="0"/>
            <a:r>
              <a:rPr lang="en-US" dirty="0" smtClean="0"/>
              <a:t>Prebuilt and tested single board computer</a:t>
            </a:r>
          </a:p>
          <a:p>
            <a:pPr lvl="0"/>
            <a:r>
              <a:rPr lang="en-US" dirty="0" smtClean="0"/>
              <a:t>Built in monitor</a:t>
            </a:r>
          </a:p>
          <a:p>
            <a:pPr lvl="0"/>
            <a:r>
              <a:rPr lang="en-US" dirty="0" smtClean="0"/>
              <a:t>Keyboard</a:t>
            </a:r>
            <a:r>
              <a:rPr lang="en-US" baseline="0" dirty="0" smtClean="0"/>
              <a:t> and display</a:t>
            </a:r>
            <a:endParaRPr lang="en-US" dirty="0" smtClean="0"/>
          </a:p>
          <a:p>
            <a:pPr lvl="0"/>
            <a:r>
              <a:rPr lang="en-US" dirty="0" smtClean="0"/>
              <a:t>I/O and</a:t>
            </a:r>
            <a:r>
              <a:rPr lang="en-US" baseline="0" dirty="0" smtClean="0"/>
              <a:t> audio cassette storage built in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This was all while I was still working for SBC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E69EDF7-D77B-45F7-85D4-569EA13AFB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2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My father, an electronics engineer and a geek like me, once told me</a:t>
            </a:r>
          </a:p>
          <a:p>
            <a:r>
              <a:rPr lang="en-US" dirty="0" smtClean="0"/>
              <a:t>I have tried to live by this rule</a:t>
            </a:r>
          </a:p>
          <a:p>
            <a:r>
              <a:rPr lang="en-US" dirty="0" smtClean="0"/>
              <a:t>This</a:t>
            </a:r>
            <a:r>
              <a:rPr lang="en-US" baseline="0" dirty="0" smtClean="0"/>
              <a:t> means that I needed to choose a career that I loved</a:t>
            </a:r>
          </a:p>
          <a:p>
            <a:r>
              <a:rPr lang="en-US" baseline="0" dirty="0" smtClean="0"/>
              <a:t>My first passion was to be an Air Force Officer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little company was at …</a:t>
            </a:r>
          </a:p>
          <a:p>
            <a:r>
              <a:rPr lang="en-US" dirty="0" smtClean="0"/>
              <a:t>Based</a:t>
            </a:r>
            <a:r>
              <a:rPr lang="en-US" baseline="0" dirty="0" smtClean="0"/>
              <a:t> on my professional background and computer hobby activities</a:t>
            </a:r>
          </a:p>
          <a:p>
            <a:r>
              <a:rPr lang="en-US" baseline="0" dirty="0" err="1" smtClean="0"/>
              <a:t>Shep</a:t>
            </a:r>
            <a:r>
              <a:rPr lang="en-US" baseline="0" dirty="0" smtClean="0"/>
              <a:t> hired 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E69EDF7-D77B-45F7-85D4-569EA13AFB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5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Apple II delivered </a:t>
            </a:r>
            <a:r>
              <a:rPr lang="en-US" dirty="0" smtClean="0"/>
              <a:t>to me by </a:t>
            </a:r>
            <a:r>
              <a:rPr lang="en-US" dirty="0" smtClean="0"/>
              <a:t>Jobs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timing of events in this code was critical</a:t>
            </a:r>
          </a:p>
          <a:p>
            <a:r>
              <a:rPr lang="en-US" baseline="0" dirty="0" smtClean="0"/>
              <a:t>Must not cross page </a:t>
            </a:r>
            <a:r>
              <a:rPr lang="en-US" baseline="0" dirty="0" smtClean="0"/>
              <a:t>boundary</a:t>
            </a:r>
            <a:endParaRPr lang="en-US" baseline="0" dirty="0" smtClean="0"/>
          </a:p>
          <a:p>
            <a:r>
              <a:rPr lang="en-US" baseline="0" dirty="0" smtClean="0"/>
              <a:t>Later versions of apple with faster clock had to slow down while doing disk I/O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DOS</a:t>
            </a:r>
            <a:r>
              <a:rPr lang="en-US" baseline="0" dirty="0" smtClean="0"/>
              <a:t> commands from running program were printed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May 13 original deadline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chose</a:t>
            </a:r>
            <a:r>
              <a:rPr lang="en-US" baseline="0" dirty="0" smtClean="0"/>
              <a:t> Virginia Tach </a:t>
            </a:r>
            <a:r>
              <a:rPr lang="en-US" baseline="0" dirty="0" smtClean="0"/>
              <a:t>majoring in physics because </a:t>
            </a:r>
            <a:r>
              <a:rPr lang="en-US" baseline="0" dirty="0" smtClean="0"/>
              <a:t>I wanted to become</a:t>
            </a:r>
          </a:p>
          <a:p>
            <a:r>
              <a:rPr lang="en-US" baseline="0" dirty="0" smtClean="0"/>
              <a:t>What the Air Force called a Scientist in blue</a:t>
            </a:r>
          </a:p>
          <a:p>
            <a:r>
              <a:rPr lang="en-US" baseline="0" dirty="0" smtClean="0"/>
              <a:t>Unfortunately, I failed the Air Force physical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E69EDF7-D77B-45F7-85D4-569EA13AFB1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47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BFF692C6-9F63-4227-9EAD-706D8532199B}" type="slidenum">
              <a:t>35</a:t>
            </a:fld>
            <a:endParaRPr lang="en-US" sz="19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r>
              <a:rPr lang="en-US"/>
              <a:t>Give details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Since I was not going to be a Scientist in Blue</a:t>
            </a:r>
          </a:p>
          <a:p>
            <a:r>
              <a:rPr lang="en-US" dirty="0" smtClean="0"/>
              <a:t>I was searching for a new passion</a:t>
            </a:r>
          </a:p>
          <a:p>
            <a:r>
              <a:rPr lang="en-US" dirty="0" smtClean="0"/>
              <a:t>In September </a:t>
            </a:r>
            <a:r>
              <a:rPr lang="en-US" dirty="0" smtClean="0"/>
              <a:t>1965 this </a:t>
            </a:r>
            <a:r>
              <a:rPr lang="en-US" dirty="0" smtClean="0"/>
              <a:t>magazine</a:t>
            </a:r>
            <a:r>
              <a:rPr lang="en-US" baseline="0" dirty="0" smtClean="0"/>
              <a:t> appeared</a:t>
            </a:r>
          </a:p>
          <a:p>
            <a:r>
              <a:rPr lang="en-US" baseline="0" dirty="0" smtClean="0"/>
              <a:t>It was all about computers</a:t>
            </a:r>
          </a:p>
          <a:p>
            <a:r>
              <a:rPr lang="en-US" baseline="0" dirty="0" smtClean="0"/>
              <a:t>I was fascinated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Products</a:t>
            </a:r>
            <a:r>
              <a:rPr lang="en-US" baseline="0" dirty="0" smtClean="0"/>
              <a:t> my team was writing software for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err="1" smtClean="0"/>
              <a:t>Fotoman</a:t>
            </a:r>
            <a:r>
              <a:rPr lang="en-US" dirty="0" smtClean="0"/>
              <a:t> used a black and white TV camera sensor</a:t>
            </a:r>
          </a:p>
          <a:p>
            <a:r>
              <a:rPr lang="en-US" dirty="0" smtClean="0"/>
              <a:t>We decided we could make a color </a:t>
            </a:r>
            <a:r>
              <a:rPr lang="en-US" dirty="0" err="1" smtClean="0"/>
              <a:t>Fotoman</a:t>
            </a:r>
            <a:r>
              <a:rPr lang="en-US" dirty="0" smtClean="0"/>
              <a:t> using a color TV sensor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 dirty="0" smtClean="0"/>
              <a:t>This is the index of the magazine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Computer</a:t>
            </a:r>
            <a:r>
              <a:rPr lang="en-US" baseline="0" dirty="0" smtClean="0"/>
              <a:t> logic and memory</a:t>
            </a:r>
          </a:p>
          <a:p>
            <a:pPr lvl="0"/>
            <a:r>
              <a:rPr lang="en-US" baseline="0" dirty="0" smtClean="0"/>
              <a:t>Computer inputs and output</a:t>
            </a:r>
          </a:p>
          <a:p>
            <a:pPr lvl="0"/>
            <a:r>
              <a:rPr lang="en-US" baseline="0" dirty="0" smtClean="0"/>
              <a:t>Time-sharing on computers</a:t>
            </a:r>
          </a:p>
          <a:p>
            <a:pPr lvl="0"/>
            <a:r>
              <a:rPr lang="en-US" baseline="0" dirty="0" smtClean="0"/>
              <a:t>The uses of computers in science</a:t>
            </a:r>
          </a:p>
          <a:p>
            <a:pPr lvl="0"/>
            <a:r>
              <a:rPr lang="en-US" baseline="0" dirty="0" smtClean="0"/>
              <a:t>Artificial Intelligence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I would have changed my major if I could</a:t>
            </a:r>
          </a:p>
          <a:p>
            <a:pPr lvl="0"/>
            <a:r>
              <a:rPr lang="en-US" dirty="0" smtClean="0"/>
              <a:t>But Virginia</a:t>
            </a:r>
            <a:r>
              <a:rPr lang="en-US" baseline="0" dirty="0" smtClean="0"/>
              <a:t> Tech did not have computer science major</a:t>
            </a:r>
          </a:p>
          <a:p>
            <a:pPr lvl="0"/>
            <a:r>
              <a:rPr lang="en-US" baseline="0" dirty="0" smtClean="0"/>
              <a:t>I took the only computer course they had</a:t>
            </a:r>
          </a:p>
          <a:p>
            <a:pPr lvl="0"/>
            <a:r>
              <a:rPr lang="en-US" baseline="0" dirty="0" smtClean="0"/>
              <a:t>It was in Fortran programming</a:t>
            </a:r>
          </a:p>
          <a:p>
            <a:pPr lvl="0"/>
            <a:r>
              <a:rPr lang="en-US" baseline="0" dirty="0" smtClean="0"/>
              <a:t>Once I learned the basics of programming,</a:t>
            </a:r>
          </a:p>
          <a:p>
            <a:pPr lvl="0"/>
            <a:r>
              <a:rPr lang="en-US" baseline="0" dirty="0" smtClean="0"/>
              <a:t>I knew this was my new passion</a:t>
            </a:r>
          </a:p>
          <a:p>
            <a:pPr lvl="0"/>
            <a:r>
              <a:rPr lang="en-US" baseline="0" dirty="0" smtClean="0"/>
              <a:t>But I had to put it on the back burner until I finished college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One photo sensor per pixel exposed to sequence of red, green and blue</a:t>
            </a:r>
          </a:p>
          <a:p>
            <a:r>
              <a:rPr lang="en-US" baseline="0" dirty="0" smtClean="0"/>
              <a:t>From just three LEDS</a:t>
            </a:r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Personas</a:t>
            </a:r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E69EDF7-D77B-45F7-85D4-569EA13AFB1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8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 dirty="0" smtClean="0"/>
              <a:t>My first </a:t>
            </a:r>
            <a:r>
              <a:rPr lang="en-US" dirty="0" smtClean="0"/>
              <a:t>job</a:t>
            </a:r>
            <a:endParaRPr lang="en-US" baseline="0" dirty="0" smtClean="0"/>
          </a:p>
          <a:p>
            <a:pPr lvl="0"/>
            <a:r>
              <a:rPr lang="en-US" baseline="0" dirty="0" smtClean="0"/>
              <a:t>The Johns Hopkins Applied Physic Laboratory Computer Operations Center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E69EDF7-D77B-45F7-85D4-569EA13AFB1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083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the first ten years of my retirement</a:t>
            </a:r>
          </a:p>
          <a:p>
            <a:r>
              <a:rPr lang="en-US" dirty="0" smtClean="0"/>
              <a:t>Worked</a:t>
            </a:r>
            <a:r>
              <a:rPr lang="en-US" baseline="0" dirty="0" smtClean="0"/>
              <a:t> on my hobbies: woodworking, amateur astronomy, amateur radio (K4KDJ)</a:t>
            </a:r>
          </a:p>
          <a:p>
            <a:r>
              <a:rPr lang="en-US" baseline="0" dirty="0" smtClean="0"/>
              <a:t>Volunteer work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E69EDF7-D77B-45F7-85D4-569EA13AFB1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927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04950" y="801688"/>
            <a:ext cx="5281613" cy="39608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711EB41A-1357-46F1-9F01-5E9261565CAD}" type="slidenum">
              <a:t>72</a:t>
            </a:fld>
            <a:endParaRPr lang="en-US" sz="19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6743B156-FC79-4413-B444-72AFB0A069FF}" type="slidenum">
              <a:t>8</a:t>
            </a:fld>
            <a:endParaRPr lang="en-US" sz="19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r>
              <a:rPr lang="en-US" sz="1900" dirty="0" smtClean="0"/>
              <a:t>They had very large computer</a:t>
            </a:r>
            <a:r>
              <a:rPr lang="en-US" sz="1900" baseline="0" dirty="0" smtClean="0"/>
              <a:t> center</a:t>
            </a:r>
            <a:endParaRPr lang="en-US" sz="1900" dirty="0"/>
          </a:p>
          <a:p>
            <a:pPr lvl="0"/>
            <a:r>
              <a:rPr lang="en-US" sz="1900" dirty="0" smtClean="0"/>
              <a:t>This was </a:t>
            </a:r>
            <a:r>
              <a:rPr lang="en-US" sz="1900" dirty="0"/>
              <a:t>IBM/360 Model  91 – </a:t>
            </a:r>
            <a:r>
              <a:rPr lang="en-US" sz="1900" dirty="0" smtClean="0"/>
              <a:t>a Super </a:t>
            </a:r>
            <a:r>
              <a:rPr lang="en-US" sz="1900" dirty="0"/>
              <a:t>Computer</a:t>
            </a:r>
          </a:p>
          <a:p>
            <a:pPr lvl="0"/>
            <a:r>
              <a:rPr lang="en-US" sz="1900" dirty="0"/>
              <a:t>60 Nanoseconds, 6 Megabytes Memory, 32 Bit Bus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B5FCA7AC-1BC9-4724-A3E7-23BA594F9271}" type="slidenum">
              <a:t>9</a:t>
            </a:fld>
            <a:endParaRPr lang="en-US" sz="19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r>
              <a:rPr lang="en-US" sz="1900" dirty="0" smtClean="0"/>
              <a:t>IBM 1410   </a:t>
            </a:r>
            <a:endParaRPr lang="en-US" sz="1900" dirty="0" smtClean="0"/>
          </a:p>
          <a:p>
            <a:pPr lvl="0"/>
            <a:r>
              <a:rPr lang="en-US" sz="1900" dirty="0" smtClean="0"/>
              <a:t>IBM </a:t>
            </a:r>
            <a:r>
              <a:rPr lang="en-US" sz="1900" dirty="0" smtClean="0"/>
              <a:t>1302 Disk Drive – </a:t>
            </a:r>
            <a:r>
              <a:rPr lang="en-US" sz="1900" dirty="0"/>
              <a:t>58.5 Million Characters</a:t>
            </a:r>
          </a:p>
          <a:p>
            <a:pPr lvl="0"/>
            <a:r>
              <a:rPr lang="en-US" sz="1900" dirty="0" smtClean="0"/>
              <a:t>7094 </a:t>
            </a:r>
            <a:r>
              <a:rPr lang="en-US" sz="1900" dirty="0"/>
              <a:t>– 2 microsecond cycle, 32k 32 bit words</a:t>
            </a:r>
          </a:p>
          <a:p>
            <a:pPr lvl="0"/>
            <a:r>
              <a:rPr lang="en-US" sz="1900" dirty="0" smtClean="0"/>
              <a:t>I</a:t>
            </a:r>
            <a:r>
              <a:rPr lang="en-US" sz="1900" baseline="0" dirty="0" smtClean="0"/>
              <a:t> learned to operate and program all of these wonderful machines</a:t>
            </a:r>
          </a:p>
          <a:p>
            <a:pPr lvl="0"/>
            <a:endParaRPr lang="en-US" sz="1900" baseline="0" dirty="0" smtClean="0"/>
          </a:p>
          <a:p>
            <a:pPr lvl="0"/>
            <a:r>
              <a:rPr lang="en-US" sz="1900" baseline="0" dirty="0" smtClean="0"/>
              <a:t>I was having a lot of fun there but something else caught my interest</a:t>
            </a:r>
            <a:endParaRPr lang="en-US" sz="19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4143743" y="9119629"/>
            <a:ext cx="3169536" cy="479681"/>
          </a:xfrm>
        </p:spPr>
        <p:txBody>
          <a:bodyPr wrap="square" lIns="95139" tIns="47570" rIns="95139" bIns="47570" anchor="t"/>
          <a:lstStyle/>
          <a:p>
            <a:pPr lvl="0" algn="l" hangingPunct="1"/>
            <a:fld id="{EE76AE6F-708A-4DE2-83E0-344A499AA211}" type="slidenum">
              <a:t>10</a:t>
            </a:fld>
            <a:endParaRPr lang="en-US" sz="19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4560570"/>
            <a:ext cx="5851776" cy="4320162"/>
          </a:xfrm>
        </p:spPr>
        <p:txBody>
          <a:bodyPr wrap="square" lIns="95139" tIns="47570" rIns="95139" bIns="47570" anchor="t"/>
          <a:lstStyle/>
          <a:p>
            <a:pPr lvl="0"/>
            <a:r>
              <a:rPr lang="en-US" dirty="0" smtClean="0"/>
              <a:t>Space Station</a:t>
            </a:r>
          </a:p>
          <a:p>
            <a:pPr lvl="0"/>
            <a:r>
              <a:rPr lang="en-US" dirty="0" smtClean="0"/>
              <a:t>Spy in the sky</a:t>
            </a:r>
          </a:p>
          <a:p>
            <a:pPr lvl="0"/>
            <a:r>
              <a:rPr lang="en-US" dirty="0" smtClean="0"/>
              <a:t>Gemini Space </a:t>
            </a:r>
            <a:r>
              <a:rPr lang="en-US" dirty="0" smtClean="0"/>
              <a:t>Capsule</a:t>
            </a:r>
            <a:endParaRPr lang="en-US" dirty="0" smtClean="0"/>
          </a:p>
          <a:p>
            <a:pPr lvl="0"/>
            <a:r>
              <a:rPr lang="en-US" dirty="0" smtClean="0"/>
              <a:t>2</a:t>
            </a:r>
            <a:r>
              <a:rPr lang="en-US" baseline="0" dirty="0" smtClean="0"/>
              <a:t> crew for 40 days</a:t>
            </a:r>
            <a:endParaRPr lang="en-US" dirty="0" smtClean="0"/>
          </a:p>
          <a:p>
            <a:pPr lvl="0"/>
            <a:r>
              <a:rPr lang="en-US" dirty="0" smtClean="0"/>
              <a:t>Lockheed, Sunnyvale</a:t>
            </a:r>
            <a:r>
              <a:rPr lang="en-US" dirty="0"/>
              <a:t>, CA</a:t>
            </a:r>
          </a:p>
          <a:p>
            <a:pPr lvl="0"/>
            <a:r>
              <a:rPr lang="en-US" dirty="0"/>
              <a:t>March </a:t>
            </a:r>
            <a:r>
              <a:rPr lang="en-US" dirty="0" smtClean="0"/>
              <a:t>1969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DDF7FDC-D838-471C-8882-16D67D849E2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2E2747-26AC-4DF4-8B90-55C1CF458F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74BF22-C978-4F68-BADB-EE9C8B22EB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A588649-9799-4E0C-9D59-59C3577D80A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C98EEA5-4590-48DA-B7B0-F81C38C23C9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245CEF1-899E-4807-A6D0-E045893D4E0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61D848F-2639-472D-A221-62BF8BBD725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6635F76-8B50-417A-AAC5-6C76066CE9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A35006D-01CD-4EB5-BFB4-781DA461C2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DC535A5-E9A2-4D15-85D2-C3F312F3263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FA8425-064A-4009-A446-BE9D1DAE691E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D70ACE7-1F2F-4F4F-882B-D18B6B79193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lvl="0"/>
            <a:fld id="{D8B695DC-BA08-4705-A0DE-1400BF9D8677}" type="datetime1">
              <a:rPr lang="en-US" smtClean="0"/>
              <a:pPr lvl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lvl="0"/>
            <a:fld id="{4B6E9F05-5C8F-4324-AB68-288D301FEFA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685800" y="685800"/>
            <a:ext cx="7772400" cy="147002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dirty="0" smtClean="0"/>
              <a:t>A </a:t>
            </a:r>
            <a:r>
              <a:rPr lang="en-US" dirty="0" err="1" smtClean="0"/>
              <a:t>Techman’s</a:t>
            </a:r>
            <a:r>
              <a:rPr lang="en-US" dirty="0" smtClean="0"/>
              <a:t> adventures in Silicon Valley</a:t>
            </a:r>
            <a:endParaRPr lang="en-US" dirty="0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990600" y="3124200"/>
            <a:ext cx="6781800" cy="1752600"/>
          </a:xfrm>
        </p:spPr>
        <p:txBody>
          <a:bodyPr wrap="square" lIns="90000" tIns="45000" rIns="90000" bIns="45000" anchor="t">
            <a:normAutofit fontScale="92500" lnSpcReduction="2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sz="4400" b="1" dirty="0" smtClean="0">
                <a:latin typeface="Calibri" pitchFamily="18"/>
              </a:rPr>
              <a:t>Creating Apple </a:t>
            </a:r>
            <a:r>
              <a:rPr lang="en-US" sz="4400" b="1" dirty="0">
                <a:latin typeface="Calibri" pitchFamily="18"/>
              </a:rPr>
              <a:t>DOS 3.1, Atari </a:t>
            </a:r>
            <a:r>
              <a:rPr lang="en-US" sz="4400" b="1" dirty="0" smtClean="0">
                <a:latin typeface="Calibri" pitchFamily="18"/>
              </a:rPr>
              <a:t>Basic, </a:t>
            </a:r>
            <a:r>
              <a:rPr lang="en-US" sz="4400" b="1" dirty="0">
                <a:latin typeface="Calibri" pitchFamily="18"/>
              </a:rPr>
              <a:t>Digital Cameras and more.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Heading W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SPACE!</a:t>
            </a:r>
            <a:endParaRPr lang="en-US" dirty="0"/>
          </a:p>
        </p:txBody>
      </p:sp>
      <p:sp>
        <p:nvSpPr>
          <p:cNvPr id="3" name="TextBox 3"/>
          <p:cNvSpPr/>
          <p:nvPr/>
        </p:nvSpPr>
        <p:spPr>
          <a:xfrm>
            <a:off x="2912102" y="5638800"/>
            <a:ext cx="3319797" cy="9675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US Air Force Manned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Orbiting Laboratory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3578" y="1447800"/>
            <a:ext cx="5556845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pace.wav"/>
          </p:stSnd>
        </p:sndAc>
      </p:transition>
    </mc:Choice>
    <mc:Fallback xmlns="">
      <p:transition spd="slow">
        <p:sndAc>
          <p:stSnd>
            <p:snd r:embed="rId5" name="spa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MOL Contro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176213"/>
            <a:ext cx="8091488" cy="762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The MOL Control Center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0" y="3657600"/>
            <a:ext cx="4267259" cy="239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9399" y="1828800"/>
            <a:ext cx="3776905" cy="28327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/>
          <p:cNvSpPr/>
          <p:nvPr/>
        </p:nvSpPr>
        <p:spPr>
          <a:xfrm>
            <a:off x="5915729" y="2910065"/>
            <a:ext cx="1704932" cy="4039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The Blue Cube</a:t>
            </a:r>
          </a:p>
        </p:txBody>
      </p:sp>
      <p:sp>
        <p:nvSpPr>
          <p:cNvPr id="6" name="TextBox 7"/>
          <p:cNvSpPr/>
          <p:nvPr/>
        </p:nvSpPr>
        <p:spPr>
          <a:xfrm>
            <a:off x="1019238" y="1202202"/>
            <a:ext cx="2938346" cy="466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IBM 360/65 (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M65MP</a:t>
            </a:r>
            <a:r>
              <a:rPr lang="en-US" sz="1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)</a:t>
            </a:r>
            <a:endParaRPr lang="en-US" sz="18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4652" y="1435482"/>
            <a:ext cx="3621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ARAND</a:t>
            </a:r>
          </a:p>
          <a:p>
            <a:r>
              <a:rPr lang="en-US" sz="2800" b="1" dirty="0" smtClean="0">
                <a:latin typeface="Calibri" panose="020F0502020204030204" pitchFamily="34" charset="0"/>
              </a:rPr>
              <a:t>Page Overlay Keyboard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6238" y="5271362"/>
            <a:ext cx="2764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Project Cancelled</a:t>
            </a:r>
          </a:p>
          <a:p>
            <a:r>
              <a:rPr lang="en-US" sz="2800" b="1" dirty="0" smtClean="0">
                <a:latin typeface="Calibri" panose="020F0502020204030204" pitchFamily="34" charset="0"/>
              </a:rPr>
              <a:t>June, 1969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IBM SBC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3400" y="1299029"/>
            <a:ext cx="3443580" cy="44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4642504" y="2757444"/>
            <a:ext cx="4191638" cy="10928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Computer Time Sharing</a:t>
            </a:r>
            <a:endParaRPr lang="en-US" sz="32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Basic, Fortran, PL/I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0" y="1676400"/>
            <a:ext cx="4414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Service Bureau Company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46820" y="4495800"/>
            <a:ext cx="31029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Hired to work</a:t>
            </a:r>
          </a:p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on the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</a:rPr>
              <a:t>o</a:t>
            </a:r>
            <a:r>
              <a:rPr lang="en-US" sz="3200" b="1" dirty="0" smtClean="0">
                <a:latin typeface="Calibri" panose="020F0502020204030204" pitchFamily="34" charset="0"/>
              </a:rPr>
              <a:t>perating system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all/360 Termin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Call/360 Terminals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79360" y="1371599"/>
            <a:ext cx="2123280" cy="232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82360" y="1467000"/>
            <a:ext cx="3481920" cy="20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89880" y="4283280"/>
            <a:ext cx="2963519" cy="1975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/>
          <p:cNvSpPr/>
          <p:nvPr/>
        </p:nvSpPr>
        <p:spPr>
          <a:xfrm>
            <a:off x="1868040" y="3877200"/>
            <a:ext cx="84694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ASR 33</a:t>
            </a:r>
          </a:p>
        </p:txBody>
      </p:sp>
      <p:sp>
        <p:nvSpPr>
          <p:cNvPr id="7" name="TextBox 9"/>
          <p:cNvSpPr/>
          <p:nvPr/>
        </p:nvSpPr>
        <p:spPr>
          <a:xfrm>
            <a:off x="5872680" y="3704399"/>
            <a:ext cx="109470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IBM 2741</a:t>
            </a:r>
          </a:p>
        </p:txBody>
      </p:sp>
      <p:sp>
        <p:nvSpPr>
          <p:cNvPr id="8" name="TextBox 10"/>
          <p:cNvSpPr/>
          <p:nvPr/>
        </p:nvSpPr>
        <p:spPr>
          <a:xfrm>
            <a:off x="4177800" y="6368400"/>
            <a:ext cx="935426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Modem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28" y="1443328"/>
            <a:ext cx="5334000" cy="3626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2086" y="659003"/>
            <a:ext cx="274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IBM 360 Model 50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5128" y="52578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SBC  had eight 360/50s servicing the entire country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290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icroprocessor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76200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Microprocessors!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3000" y="1283817"/>
            <a:ext cx="3622569" cy="5124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5866669" y="2791299"/>
            <a:ext cx="2286501" cy="20947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WANT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MY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OWN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COMPUTER!</a:t>
            </a:r>
            <a:endParaRPr lang="en-US" sz="32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Homebrew Computer Cl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111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Homebrew Computer Club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7640" y="1371599"/>
            <a:ext cx="7848360" cy="515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y Wife&#10;Kathleen O’B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My Wife</a:t>
            </a:r>
            <a:br>
              <a:rPr lang="en-US"/>
            </a:br>
            <a:r>
              <a:rPr lang="en-US"/>
              <a:t>Kathleen O’Brien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09800" y="1600200"/>
            <a:ext cx="4267200" cy="33372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05000" y="5257799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Today</a:t>
            </a:r>
          </a:p>
          <a:p>
            <a:pPr algn="ctr"/>
            <a:r>
              <a:rPr lang="en-US" sz="2400" b="1" dirty="0" smtClean="0"/>
              <a:t>A professor of computer Science</a:t>
            </a:r>
          </a:p>
          <a:p>
            <a:pPr algn="ctr"/>
            <a:r>
              <a:rPr lang="en-US" sz="2400" b="1" dirty="0" smtClean="0"/>
              <a:t>San Jose State University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096000" cy="4869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35428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Steve Jobs &amp; Steve Wozniak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284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239000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147060"/>
            <a:ext cx="6186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Homebrew Computer Club Reunion</a:t>
            </a:r>
            <a:br>
              <a:rPr lang="en-US" sz="2800" b="1" dirty="0" smtClean="0"/>
            </a:br>
            <a:r>
              <a:rPr lang="en-US" sz="2800" b="1" dirty="0" smtClean="0"/>
              <a:t>April, 2016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763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28800"/>
            <a:ext cx="7620000" cy="350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580370"/>
              </p:ext>
            </p:extLst>
          </p:nvPr>
        </p:nvGraphicFramePr>
        <p:xfrm>
          <a:off x="1300956" y="2235200"/>
          <a:ext cx="6694488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orelDRAW" r:id="rId3" imgW="6693981" imgH="2692250" progId="CorelDraw.Graphic.18">
                  <p:embed/>
                </p:oleObj>
              </mc:Choice>
              <mc:Fallback>
                <p:oleObj name="CorelDRAW" r:id="rId3" imgW="6693981" imgH="269225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0956" y="2235200"/>
                        <a:ext cx="6694488" cy="26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661823" y="762000"/>
            <a:ext cx="3972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Career Timeline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741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KIM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914400" y="0"/>
            <a:ext cx="8229600" cy="99060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dirty="0"/>
              <a:t>KIM-1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14600" y="1143000"/>
            <a:ext cx="4239327" cy="5486400"/>
          </a:xfrm>
          <a:prstGeom prst="rect">
            <a:avLst/>
          </a:prstGeom>
          <a:noFill/>
          <a:ln w="190440">
            <a:solidFill>
              <a:srgbClr val="C8C6BD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un with the KIM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wrap="square" lIns="90000" tIns="45000" rIns="90000" bIns="45000" anchor="t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4400" dirty="0"/>
              <a:t>Fun with the </a:t>
            </a:r>
            <a:r>
              <a:rPr lang="en-US" sz="4400" dirty="0" smtClean="0"/>
              <a:t>KIM-1</a:t>
            </a:r>
            <a:endParaRPr lang="en-US" sz="4400" dirty="0"/>
          </a:p>
        </p:txBody>
      </p:sp>
      <p:sp>
        <p:nvSpPr>
          <p:cNvPr id="3" name="TextBox 1"/>
          <p:cNvSpPr/>
          <p:nvPr/>
        </p:nvSpPr>
        <p:spPr>
          <a:xfrm>
            <a:off x="1932591" y="2362200"/>
            <a:ext cx="5742191" cy="18441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Wire wrapped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48k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of static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memory</a:t>
            </a:r>
          </a:p>
          <a:p>
            <a:pPr lvl="0"/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Wrote 6502 Assembler in 360 Macros</a:t>
            </a:r>
            <a:b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Wrote 6502 native assembler</a:t>
            </a:r>
          </a:p>
          <a:p>
            <a:pPr lvl="0"/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Started to write a Basic </a:t>
            </a: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interpreter</a:t>
            </a:r>
            <a:endParaRPr lang="en-US" sz="2800" b="1" dirty="0"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838200"/>
            <a:ext cx="7543800" cy="914400"/>
          </a:xfrm>
        </p:spPr>
        <p:txBody>
          <a:bodyPr/>
          <a:lstStyle/>
          <a:p>
            <a:r>
              <a:rPr lang="en-US" dirty="0" smtClean="0"/>
              <a:t>Time For A Change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86000"/>
            <a:ext cx="77392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45000"/>
            </a:pPr>
            <a: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  <a:t>Personal Computers will kill time sharing</a:t>
            </a:r>
          </a:p>
          <a:p>
            <a:pPr lvl="0">
              <a:buSzPct val="45000"/>
            </a:pPr>
            <a: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  <a:t>Really wanted to work with </a:t>
            </a: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microcomputers</a:t>
            </a:r>
          </a:p>
          <a:p>
            <a:pPr lvl="0">
              <a:buSzPct val="45000"/>
            </a:pPr>
            <a:endParaRPr lang="en-US" sz="32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lvl="0">
              <a:buSzPct val="45000"/>
            </a:pP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Woz </a:t>
            </a:r>
            <a: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  <a:t>told me about a little company looking</a:t>
            </a:r>
            <a:b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someone </a:t>
            </a:r>
            <a: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  <a:t>to write a Basic for </a:t>
            </a: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Apple</a:t>
            </a:r>
          </a:p>
          <a:p>
            <a:pPr lvl="0">
              <a:buSzPct val="45000"/>
            </a:pPr>
            <a:endParaRPr lang="en-US" sz="3200" b="1" dirty="0"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168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914400"/>
          </a:xfrm>
        </p:spPr>
        <p:txBody>
          <a:bodyPr/>
          <a:lstStyle/>
          <a:p>
            <a:pPr algn="ctr"/>
            <a:r>
              <a:rPr lang="en-US" dirty="0" smtClean="0"/>
              <a:t>SMI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998000"/>
            <a:ext cx="710143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err="1">
                <a:latin typeface="Calibri" pitchFamily="18"/>
                <a:ea typeface="Microsoft YaHei" pitchFamily="2"/>
                <a:cs typeface="Arial" pitchFamily="2"/>
              </a:rPr>
              <a:t>Shepardson</a:t>
            </a:r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 Microsystems </a:t>
            </a: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Incorporated</a:t>
            </a:r>
          </a:p>
          <a:p>
            <a:pPr lvl="0"/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Bob </a:t>
            </a:r>
            <a:r>
              <a:rPr lang="en-US" sz="2800" b="1" dirty="0" err="1">
                <a:latin typeface="Calibri" pitchFamily="18"/>
                <a:ea typeface="Microsoft YaHei" pitchFamily="2"/>
                <a:cs typeface="Arial" pitchFamily="2"/>
              </a:rPr>
              <a:t>Shepardson</a:t>
            </a:r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 (</a:t>
            </a:r>
            <a:r>
              <a:rPr lang="en-US" sz="2800" b="1" dirty="0" err="1" smtClean="0">
                <a:latin typeface="Calibri" pitchFamily="18"/>
                <a:ea typeface="Microsoft YaHei" pitchFamily="2"/>
                <a:cs typeface="Arial" pitchFamily="2"/>
              </a:rPr>
              <a:t>Shep</a:t>
            </a: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)</a:t>
            </a:r>
          </a:p>
          <a:p>
            <a:pPr lvl="0"/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Wrote software for very early microprocessors</a:t>
            </a:r>
          </a:p>
          <a:p>
            <a:pPr lvl="0"/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National Semiconductor IMP-16 </a:t>
            </a:r>
          </a:p>
          <a:p>
            <a:pPr lvl="0"/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Contracted </a:t>
            </a:r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to write a Basic for </a:t>
            </a: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Apple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3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Annie Basic*&#10;Development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dirty="0"/>
              <a:t>Apple Annie Basic*</a:t>
            </a:r>
            <a:br>
              <a:rPr lang="en-US" dirty="0"/>
            </a:br>
            <a:r>
              <a:rPr lang="en-US" sz="2400" b="1" dirty="0"/>
              <a:t>Development Environment</a:t>
            </a:r>
          </a:p>
        </p:txBody>
      </p:sp>
      <p:sp>
        <p:nvSpPr>
          <p:cNvPr id="3" name="TextBox 2"/>
          <p:cNvSpPr/>
          <p:nvPr/>
        </p:nvSpPr>
        <p:spPr>
          <a:xfrm>
            <a:off x="497626" y="2286000"/>
            <a:ext cx="8148747" cy="22825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6502 assembler code onto punch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cards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Assembled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on </a:t>
            </a:r>
            <a:r>
              <a:rPr lang="en-US" sz="2800" b="1" i="0" u="none" strike="noStrike" kern="1200" spc="0" dirty="0" err="1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Shep’s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IMP-16 cross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assembler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Object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output on paper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tape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Woz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created Apple II paper tape reader interface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card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Read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into a 48k Apple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II</a:t>
            </a:r>
            <a:endParaRPr lang="en-US" sz="28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TextBox 3"/>
          <p:cNvSpPr/>
          <p:nvPr/>
        </p:nvSpPr>
        <p:spPr>
          <a:xfrm>
            <a:off x="6028920" y="5715000"/>
            <a:ext cx="1743596" cy="466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* Atari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  <a:endParaRPr lang="en-US" sz="24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The Begi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dirty="0"/>
              <a:t>Apple DOS</a:t>
            </a:r>
            <a:br>
              <a:rPr lang="en-US" dirty="0"/>
            </a:br>
            <a:r>
              <a:rPr lang="en-US" dirty="0"/>
              <a:t>The Beginning</a:t>
            </a:r>
          </a:p>
        </p:txBody>
      </p:sp>
      <p:sp>
        <p:nvSpPr>
          <p:cNvPr id="3" name="TextBox 2"/>
          <p:cNvSpPr/>
          <p:nvPr/>
        </p:nvSpPr>
        <p:spPr>
          <a:xfrm>
            <a:off x="1658970" y="1828800"/>
            <a:ext cx="5826060" cy="359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Woz at SMI setting up the tape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reader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Had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developed a floppy disk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drive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Tight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HW &amp; SW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schedule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 volunteered to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do the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DOS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err="1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Shep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, Woz and Jobs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agreed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Started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working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immediately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Apple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Annie Basic put on hold</a:t>
            </a:r>
            <a:b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endParaRPr lang="en-US" sz="28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The Hard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Apple DOS</a:t>
            </a:r>
            <a:br>
              <a:rPr lang="en-US"/>
            </a:br>
            <a:r>
              <a:rPr lang="en-US"/>
              <a:t>The Hardware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8800" y="1663559"/>
            <a:ext cx="5486040" cy="28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00400" y="4735440"/>
            <a:ext cx="2742840" cy="18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Controller Schem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Apple DOS</a:t>
            </a:r>
            <a:br>
              <a:rPr lang="en-US"/>
            </a:br>
            <a:r>
              <a:rPr lang="en-US"/>
              <a:t>Controller Schematic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27439" y="1676519"/>
            <a:ext cx="3488759" cy="449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Read Write Track Sector (RW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Apple DOS</a:t>
            </a:r>
            <a:br>
              <a:rPr lang="en-US" dirty="0"/>
            </a:br>
            <a:r>
              <a:rPr lang="en-US" dirty="0"/>
              <a:t>Read Write Track Sector (RWTS)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71599" y="1600200"/>
            <a:ext cx="6400440" cy="49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The Con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Apple DOS</a:t>
            </a:r>
            <a:br>
              <a:rPr lang="en-US" dirty="0"/>
            </a:br>
            <a:r>
              <a:rPr lang="en-US" dirty="0"/>
              <a:t>The Contract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7399" y="1600200"/>
            <a:ext cx="3657240" cy="4722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/>
          <p:cNvSpPr/>
          <p:nvPr/>
        </p:nvSpPr>
        <p:spPr>
          <a:xfrm>
            <a:off x="4556880" y="2743199"/>
            <a:ext cx="4171248" cy="18441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$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13,000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Signed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: April 10,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1978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Delivery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: May 13,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1978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Signed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by: Jobs, Woz, </a:t>
            </a:r>
            <a:r>
              <a:rPr lang="en-US" sz="2800" b="1" i="0" u="none" strike="noStrike" kern="1200" spc="0" dirty="0" err="1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Shep</a:t>
            </a:r>
            <a:endParaRPr lang="en-US" sz="28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y Pa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My Passion</a:t>
            </a:r>
          </a:p>
        </p:txBody>
      </p:sp>
      <p:sp>
        <p:nvSpPr>
          <p:cNvPr id="3" name="TextBox 3"/>
          <p:cNvSpPr/>
          <p:nvPr/>
        </p:nvSpPr>
        <p:spPr>
          <a:xfrm>
            <a:off x="431999" y="2582847"/>
            <a:ext cx="4046149" cy="14058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Do what you love,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Love what you do,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And you will love your life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48200" y="1523880"/>
            <a:ext cx="3901679" cy="415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0"/>
          <p:cNvSpPr/>
          <p:nvPr/>
        </p:nvSpPr>
        <p:spPr>
          <a:xfrm>
            <a:off x="1290240" y="3020760"/>
            <a:ext cx="2235960" cy="36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50"/>
          <p:cNvSpPr/>
          <p:nvPr/>
        </p:nvSpPr>
        <p:spPr>
          <a:xfrm>
            <a:off x="1090800" y="1577160"/>
            <a:ext cx="2563199" cy="36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Apple DOS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sp>
        <p:nvSpPr>
          <p:cNvPr id="6" name="TextBox 2"/>
          <p:cNvSpPr/>
          <p:nvPr/>
        </p:nvSpPr>
        <p:spPr>
          <a:xfrm>
            <a:off x="1097280" y="1577160"/>
            <a:ext cx="1067385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Keyboard</a:t>
            </a:r>
          </a:p>
        </p:txBody>
      </p:sp>
      <p:sp>
        <p:nvSpPr>
          <p:cNvPr id="7" name="TextBox 3"/>
          <p:cNvSpPr/>
          <p:nvPr/>
        </p:nvSpPr>
        <p:spPr>
          <a:xfrm>
            <a:off x="2705400" y="1577160"/>
            <a:ext cx="95229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Monitor</a:t>
            </a:r>
          </a:p>
        </p:txBody>
      </p:sp>
      <p:sp>
        <p:nvSpPr>
          <p:cNvPr id="8" name="TextBox 4"/>
          <p:cNvSpPr/>
          <p:nvPr/>
        </p:nvSpPr>
        <p:spPr>
          <a:xfrm>
            <a:off x="1171927" y="2123280"/>
            <a:ext cx="850787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Integer</a:t>
            </a:r>
            <a:br>
              <a:rPr lang="en-US" sz="1800" b="0" i="0" u="none" strike="noStrike" kern="1200" spc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1800" b="0" i="0" u="none" strike="noStrike" kern="1200" spc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</a:p>
        </p:txBody>
      </p:sp>
      <p:sp>
        <p:nvSpPr>
          <p:cNvPr id="9" name="TextBox 5"/>
          <p:cNvSpPr/>
          <p:nvPr/>
        </p:nvSpPr>
        <p:spPr>
          <a:xfrm>
            <a:off x="2573639" y="2123280"/>
            <a:ext cx="1085402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Applesoft</a:t>
            </a:r>
            <a:br>
              <a:rPr lang="en-US" sz="1800" b="0" i="0" u="none" strike="noStrike" kern="1200" spc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1800" b="0" i="0" u="none" strike="noStrike" kern="1200" spc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</a:p>
        </p:txBody>
      </p:sp>
      <p:sp>
        <p:nvSpPr>
          <p:cNvPr id="10" name="TextBox 6"/>
          <p:cNvSpPr/>
          <p:nvPr/>
        </p:nvSpPr>
        <p:spPr>
          <a:xfrm>
            <a:off x="5941440" y="1761839"/>
            <a:ext cx="1073797" cy="9363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Assembly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Language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Programs</a:t>
            </a:r>
            <a:endParaRPr lang="en-US" sz="1800" b="0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  <p:sp>
        <p:nvSpPr>
          <p:cNvPr id="11" name="TextBox 7"/>
          <p:cNvSpPr/>
          <p:nvPr/>
        </p:nvSpPr>
        <p:spPr>
          <a:xfrm>
            <a:off x="3864959" y="4060800"/>
            <a:ext cx="200527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/>
          </a:solidFill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Data Control Blocks</a:t>
            </a:r>
          </a:p>
        </p:txBody>
      </p:sp>
      <p:sp>
        <p:nvSpPr>
          <p:cNvPr id="12" name="TextBox 8"/>
          <p:cNvSpPr/>
          <p:nvPr/>
        </p:nvSpPr>
        <p:spPr>
          <a:xfrm>
            <a:off x="4163040" y="4770360"/>
            <a:ext cx="1402541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/>
          </a:solidFill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File Manager</a:t>
            </a:r>
          </a:p>
        </p:txBody>
      </p:sp>
      <p:sp>
        <p:nvSpPr>
          <p:cNvPr id="13" name="TextBox 9"/>
          <p:cNvSpPr/>
          <p:nvPr/>
        </p:nvSpPr>
        <p:spPr>
          <a:xfrm>
            <a:off x="4498200" y="5480280"/>
            <a:ext cx="727805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/>
          </a:solidFill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RWTS</a:t>
            </a:r>
          </a:p>
        </p:txBody>
      </p:sp>
      <p:sp>
        <p:nvSpPr>
          <p:cNvPr id="14" name="TextBox 10"/>
          <p:cNvSpPr/>
          <p:nvPr/>
        </p:nvSpPr>
        <p:spPr>
          <a:xfrm>
            <a:off x="4305240" y="6189840"/>
            <a:ext cx="1146509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Disk Drive</a:t>
            </a:r>
          </a:p>
        </p:txBody>
      </p:sp>
      <p:cxnSp>
        <p:nvCxnSpPr>
          <p:cNvPr id="15" name="Straight Arrow Connector 20"/>
          <p:cNvCxnSpPr/>
          <p:nvPr/>
        </p:nvCxnSpPr>
        <p:spPr>
          <a:xfrm>
            <a:off x="4858560" y="4460400"/>
            <a:ext cx="0" cy="257040"/>
          </a:xfrm>
          <a:prstGeom prst="bentConnector3">
            <a:avLst/>
          </a:prstGeom>
          <a:noFill/>
          <a:ln w="9360">
            <a:solidFill>
              <a:srgbClr val="4A7EBB"/>
            </a:solidFill>
            <a:prstDash val="solid"/>
            <a:headEnd type="arrow"/>
            <a:tailEnd type="arrow"/>
          </a:ln>
        </p:spPr>
      </p:cxnSp>
      <p:cxnSp>
        <p:nvCxnSpPr>
          <p:cNvPr id="16" name="Straight Arrow Connector 25"/>
          <p:cNvCxnSpPr/>
          <p:nvPr/>
        </p:nvCxnSpPr>
        <p:spPr>
          <a:xfrm>
            <a:off x="4858560" y="5173200"/>
            <a:ext cx="0" cy="306720"/>
          </a:xfrm>
          <a:prstGeom prst="bentConnector3">
            <a:avLst/>
          </a:prstGeom>
          <a:noFill/>
          <a:ln w="9360">
            <a:solidFill>
              <a:srgbClr val="4A7EBB"/>
            </a:solidFill>
            <a:prstDash val="solid"/>
            <a:headEnd type="arrow"/>
            <a:tailEnd type="arrow"/>
          </a:ln>
        </p:spPr>
      </p:cxnSp>
      <p:cxnSp>
        <p:nvCxnSpPr>
          <p:cNvPr id="17" name="Straight Arrow Connector 27"/>
          <p:cNvCxnSpPr/>
          <p:nvPr/>
        </p:nvCxnSpPr>
        <p:spPr>
          <a:xfrm>
            <a:off x="4858560" y="5849279"/>
            <a:ext cx="0" cy="340561"/>
          </a:xfrm>
          <a:prstGeom prst="bentConnector3">
            <a:avLst/>
          </a:prstGeom>
          <a:noFill/>
          <a:ln w="9360">
            <a:solidFill>
              <a:srgbClr val="4A7EBB"/>
            </a:solidFill>
            <a:prstDash val="solid"/>
            <a:headEnd type="arrow"/>
            <a:tailEnd type="arrow"/>
          </a:ln>
        </p:spPr>
      </p:cxnSp>
      <p:sp>
        <p:nvSpPr>
          <p:cNvPr id="18" name="Rounded Rectangle 56"/>
          <p:cNvSpPr/>
          <p:nvPr/>
        </p:nvSpPr>
        <p:spPr>
          <a:xfrm>
            <a:off x="1036439" y="2169360"/>
            <a:ext cx="1071720" cy="5997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9" name="Rounded Rectangle 57"/>
          <p:cNvSpPr/>
          <p:nvPr/>
        </p:nvSpPr>
        <p:spPr>
          <a:xfrm>
            <a:off x="2595600" y="2169360"/>
            <a:ext cx="1064880" cy="5997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20" name="Rounded Rectangle 58"/>
          <p:cNvSpPr/>
          <p:nvPr/>
        </p:nvSpPr>
        <p:spPr>
          <a:xfrm>
            <a:off x="5935319" y="1761839"/>
            <a:ext cx="1078559" cy="92304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21" name="TextBox 69"/>
          <p:cNvSpPr/>
          <p:nvPr/>
        </p:nvSpPr>
        <p:spPr>
          <a:xfrm>
            <a:off x="1302840" y="3020760"/>
            <a:ext cx="2230524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Command Interpreter</a:t>
            </a:r>
          </a:p>
        </p:txBody>
      </p:sp>
      <p:sp>
        <p:nvSpPr>
          <p:cNvPr id="24" name="Rounded Rectangle 84"/>
          <p:cNvSpPr/>
          <p:nvPr/>
        </p:nvSpPr>
        <p:spPr>
          <a:xfrm>
            <a:off x="4298400" y="6189840"/>
            <a:ext cx="1119960" cy="368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953000" y="2895600"/>
            <a:ext cx="1295400" cy="990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573639" y="3505200"/>
            <a:ext cx="1589401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015237" y="3804219"/>
            <a:ext cx="114967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Rounded MT Bold" panose="020F0704030504030204" pitchFamily="34" charset="0"/>
              </a:rPr>
              <a:t>Open</a:t>
            </a:r>
          </a:p>
          <a:p>
            <a:r>
              <a:rPr lang="en-US" sz="2000" b="1" dirty="0" smtClean="0">
                <a:latin typeface="Arial Rounded MT Bold" panose="020F0704030504030204" pitchFamily="34" charset="0"/>
              </a:rPr>
              <a:t>Close</a:t>
            </a:r>
          </a:p>
          <a:p>
            <a:r>
              <a:rPr lang="en-US" sz="2000" b="1" dirty="0" smtClean="0">
                <a:latin typeface="Arial Rounded MT Bold" panose="020F0704030504030204" pitchFamily="34" charset="0"/>
              </a:rPr>
              <a:t>Read</a:t>
            </a:r>
          </a:p>
          <a:p>
            <a:r>
              <a:rPr lang="en-US" sz="2000" b="1" dirty="0" smtClean="0">
                <a:latin typeface="Arial Rounded MT Bold" panose="020F0704030504030204" pitchFamily="34" charset="0"/>
              </a:rPr>
              <a:t>Write</a:t>
            </a:r>
          </a:p>
          <a:p>
            <a:r>
              <a:rPr lang="en-US" sz="2000" b="1" dirty="0" smtClean="0">
                <a:latin typeface="Arial Rounded MT Bold" panose="020F0704030504030204" pitchFamily="34" charset="0"/>
              </a:rPr>
              <a:t>Catalog</a:t>
            </a:r>
          </a:p>
          <a:p>
            <a:r>
              <a:rPr lang="en-US" sz="2000" b="1" dirty="0" err="1" smtClean="0">
                <a:latin typeface="Arial Rounded MT Bold" panose="020F0704030504030204" pitchFamily="34" charset="0"/>
              </a:rPr>
              <a:t>Init</a:t>
            </a:r>
            <a:endParaRPr lang="en-US" sz="2000" b="1" dirty="0" smtClean="0">
              <a:latin typeface="Arial Rounded MT Bold" panose="020F0704030504030204" pitchFamily="34" charset="0"/>
            </a:endParaRPr>
          </a:p>
          <a:p>
            <a:r>
              <a:rPr lang="en-US" sz="2000" b="1" dirty="0" err="1" smtClean="0">
                <a:latin typeface="Arial Rounded MT Bold" panose="020F0704030504030204" pitchFamily="34" charset="0"/>
              </a:rPr>
              <a:t>etc</a:t>
            </a:r>
            <a:endParaRPr lang="en-US" sz="2000" b="1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Contract Add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Apple DOS</a:t>
            </a:r>
            <a:br>
              <a:rPr lang="en-US" dirty="0"/>
            </a:br>
            <a:r>
              <a:rPr lang="en-US" dirty="0"/>
              <a:t>Contract Addition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8080" y="1600200"/>
            <a:ext cx="3504959" cy="46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5487552" y="2209800"/>
            <a:ext cx="2809657" cy="25957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May 10, </a:t>
            </a: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1978</a:t>
            </a:r>
          </a:p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DOS Relocation</a:t>
            </a:r>
          </a:p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Boot Disk</a:t>
            </a:r>
            <a:endParaRPr lang="en-US" sz="3200" b="1" i="0" u="none" strike="noStrike" kern="1200" spc="0" dirty="0" smtClean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$4000</a:t>
            </a:r>
            <a:endParaRPr lang="en-US" sz="32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May </a:t>
            </a: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26, 1978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Initial Deliv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Apple DOS</a:t>
            </a:r>
            <a:br>
              <a:rPr lang="en-US"/>
            </a:br>
            <a:r>
              <a:rPr lang="en-US"/>
              <a:t>Initial Delivery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81240" y="1703160"/>
            <a:ext cx="4781520" cy="30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/>
          <p:cNvSpPr/>
          <p:nvPr/>
        </p:nvSpPr>
        <p:spPr>
          <a:xfrm>
            <a:off x="2571839" y="5486399"/>
            <a:ext cx="4037109" cy="5918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Delivered On Schedule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More Cha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Apple DOS</a:t>
            </a:r>
            <a:br>
              <a:rPr lang="en-US"/>
            </a:br>
            <a:r>
              <a:rPr lang="en-US"/>
              <a:t>More Changes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45080" y="1752479"/>
            <a:ext cx="2713320" cy="350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5799" y="1789920"/>
            <a:ext cx="2758680" cy="35539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/>
          <p:nvPr/>
        </p:nvSpPr>
        <p:spPr>
          <a:xfrm>
            <a:off x="3471839" y="2819520"/>
            <a:ext cx="2101451" cy="12179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Minor Changes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$2,000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Due June 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No News Is Good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Apple DOS</a:t>
            </a:r>
            <a:br>
              <a:rPr lang="en-US" dirty="0"/>
            </a:br>
            <a:r>
              <a:rPr lang="en-US" dirty="0"/>
              <a:t>No News Is Good </a:t>
            </a:r>
            <a:r>
              <a:rPr lang="en-US" dirty="0" smtClean="0"/>
              <a:t>News</a:t>
            </a:r>
            <a:endParaRPr lang="en-US" dirty="0"/>
          </a:p>
        </p:txBody>
      </p:sp>
      <p:sp>
        <p:nvSpPr>
          <p:cNvPr id="3" name="TextBox 2"/>
          <p:cNvSpPr/>
          <p:nvPr/>
        </p:nvSpPr>
        <p:spPr>
          <a:xfrm>
            <a:off x="1175040" y="2383560"/>
            <a:ext cx="6852879" cy="25957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Delivered changes by end of </a:t>
            </a: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June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Resumed </a:t>
            </a: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work on </a:t>
            </a: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 err="1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Shep</a:t>
            </a: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had </a:t>
            </a: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hired </a:t>
            </a: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Kathleen O’Brien</a:t>
            </a:r>
            <a:endParaRPr lang="en-US" sz="3200" b="1" i="0" u="none" strike="noStrike" kern="1200" spc="0" dirty="0" smtClean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Heard </a:t>
            </a: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very little from Apple about </a:t>
            </a: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DOS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July</a:t>
            </a:r>
            <a:r>
              <a:rPr lang="en-US" sz="32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, August, September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October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Apple DOS</a:t>
            </a:r>
            <a:br>
              <a:rPr lang="en-US"/>
            </a:br>
            <a:r>
              <a:rPr lang="en-US"/>
              <a:t>October Meeting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9200" y="3810000"/>
            <a:ext cx="4452480" cy="2596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/>
          <p:cNvSpPr/>
          <p:nvPr/>
        </p:nvSpPr>
        <p:spPr>
          <a:xfrm>
            <a:off x="1682820" y="2115478"/>
            <a:ext cx="5840743" cy="14058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Kathy and I called to meeting at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Apple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DOS bugs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Issues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with Basic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4495800"/>
            <a:ext cx="2522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Meeting Minutes</a:t>
            </a:r>
          </a:p>
          <a:p>
            <a:r>
              <a:rPr lang="en-US" sz="2400" b="1" dirty="0" smtClean="0"/>
              <a:t>Randy </a:t>
            </a:r>
            <a:r>
              <a:rPr lang="en-US" sz="2400" b="1" dirty="0" err="1" smtClean="0"/>
              <a:t>Wiggington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e DOS&#10;Final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Apple DOS</a:t>
            </a:r>
            <a:br>
              <a:rPr lang="en-US"/>
            </a:br>
            <a:r>
              <a:rPr lang="en-US"/>
              <a:t>Final Act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0412" y="1814286"/>
            <a:ext cx="5009429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/>
          <p:cNvSpPr/>
          <p:nvPr/>
        </p:nvSpPr>
        <p:spPr>
          <a:xfrm>
            <a:off x="167948" y="2351315"/>
            <a:ext cx="3844235" cy="8422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Final Delivery – 10/6/78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Marked up listing fixing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bugs</a:t>
            </a:r>
            <a:endParaRPr lang="en-US" sz="24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948" y="3831771"/>
            <a:ext cx="3222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Source on diskette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Dick Huston took over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I Never touched it again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UTZO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Apple Annie Basic</a:t>
            </a:r>
            <a:endParaRPr lang="en-US" dirty="0"/>
          </a:p>
        </p:txBody>
      </p:sp>
      <p:sp>
        <p:nvSpPr>
          <p:cNvPr id="3" name="TextBox 2"/>
          <p:cNvSpPr/>
          <p:nvPr/>
        </p:nvSpPr>
        <p:spPr>
          <a:xfrm>
            <a:off x="1137580" y="1981200"/>
            <a:ext cx="6912383" cy="22825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No Specifications other than a “Simple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Basic”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Jeff </a:t>
            </a:r>
            <a:r>
              <a:rPr lang="en-US" sz="2800" b="1" i="0" u="none" strike="noStrike" kern="1200" spc="0" dirty="0" err="1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Raskins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assigned to write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manual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Jeff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wanted a very rich and powerful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Projected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size &gt;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32k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Jeff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called it NOTZO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686" y="762000"/>
            <a:ext cx="7543800" cy="914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NUTZO BASIC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2133600"/>
            <a:ext cx="7239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  <a:t>No one at Apple responsible for the </a:t>
            </a: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Basic</a:t>
            </a:r>
          </a:p>
          <a:p>
            <a:pPr lvl="0"/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Apple </a:t>
            </a:r>
            <a: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  <a:t>told us they would fix the </a:t>
            </a: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problem</a:t>
            </a:r>
          </a:p>
          <a:p>
            <a:pPr lvl="0"/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John Couch hired as software VP</a:t>
            </a:r>
            <a:endParaRPr lang="en-US" sz="32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lvl="0"/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John’s solution</a:t>
            </a:r>
            <a:r>
              <a:rPr lang="en-US" sz="3200" b="1" dirty="0">
                <a:latin typeface="Calibri" pitchFamily="18"/>
                <a:ea typeface="Microsoft YaHei" pitchFamily="2"/>
                <a:cs typeface="Arial" pitchFamily="2"/>
              </a:rPr>
              <a:t>: Cancel the </a:t>
            </a:r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project</a:t>
            </a:r>
            <a:endParaRPr lang="en-US" sz="32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lvl="0"/>
            <a:r>
              <a:rPr lang="en-US" sz="3200" b="1" dirty="0" smtClean="0">
                <a:latin typeface="Calibri" pitchFamily="18"/>
                <a:ea typeface="Microsoft YaHei" pitchFamily="2"/>
                <a:cs typeface="Arial" pitchFamily="2"/>
              </a:rPr>
              <a:t>Which was fortuitous for us…</a:t>
            </a:r>
          </a:p>
        </p:txBody>
      </p:sp>
    </p:spTree>
    <p:extLst>
      <p:ext uri="{BB962C8B-B14F-4D97-AF65-F5344CB8AC3E}">
        <p14:creationId xmlns:p14="http://schemas.microsoft.com/office/powerpoint/2010/main" val="7308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Enter At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Enter Atari</a:t>
            </a:r>
          </a:p>
        </p:txBody>
      </p:sp>
      <p:sp>
        <p:nvSpPr>
          <p:cNvPr id="3" name="TextBox 2"/>
          <p:cNvSpPr/>
          <p:nvPr/>
        </p:nvSpPr>
        <p:spPr>
          <a:xfrm>
            <a:off x="4495680" y="1981080"/>
            <a:ext cx="184320" cy="36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TextBox 3"/>
          <p:cNvSpPr/>
          <p:nvPr/>
        </p:nvSpPr>
        <p:spPr>
          <a:xfrm>
            <a:off x="443061" y="2136550"/>
            <a:ext cx="8099695" cy="27208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Atari  starting working on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400 and 800 PCs early 1978</a:t>
            </a:r>
            <a:endParaRPr lang="en-US" sz="2800" b="1" i="0" u="none" strike="noStrike" kern="1200" spc="0" dirty="0" smtClean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Planned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to use Microsoft 6502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By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late summer ‘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78,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MS Basic was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12k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Too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big to fit into 8k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cartridge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Wanted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to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ship by May, 1979</a:t>
            </a:r>
            <a:endParaRPr lang="en-US" sz="2800" b="1" i="0" u="none" strike="noStrike" kern="1200" spc="0" dirty="0" smtClean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Came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to SMI for help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543800" cy="914400"/>
          </a:xfrm>
        </p:spPr>
        <p:txBody>
          <a:bodyPr/>
          <a:lstStyle/>
          <a:p>
            <a:pPr algn="ctr"/>
            <a:r>
              <a:rPr lang="en-US" dirty="0" smtClean="0"/>
              <a:t>VPI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1" y="1447800"/>
            <a:ext cx="8737239" cy="3077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0108" y="5181600"/>
            <a:ext cx="2767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AFROTC Cadet</a:t>
            </a:r>
            <a:br>
              <a:rPr lang="en-US" sz="2800" b="1" dirty="0" smtClean="0"/>
            </a:br>
            <a:r>
              <a:rPr lang="en-US" sz="2800" b="1" dirty="0" smtClean="0"/>
              <a:t>Class of ‘67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9230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tari 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Atari Proposal</a:t>
            </a:r>
          </a:p>
        </p:txBody>
      </p:sp>
      <p:sp>
        <p:nvSpPr>
          <p:cNvPr id="3" name="TextBox 2"/>
          <p:cNvSpPr/>
          <p:nvPr/>
        </p:nvSpPr>
        <p:spPr>
          <a:xfrm>
            <a:off x="990600" y="2438400"/>
            <a:ext cx="7207592" cy="22825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SMI offered a new, custom Basic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Plus a Disk File Management System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Atari agreed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late October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,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1978</a:t>
            </a:r>
            <a:endParaRPr lang="en-US" sz="28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Delivery: April 6,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1979</a:t>
            </a:r>
            <a:endParaRPr lang="en-US" sz="28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$1000 Bonus/Penalty for every week early/late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tari Basic&#10;Work Be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dirty="0"/>
              <a:t>Atari </a:t>
            </a:r>
            <a:r>
              <a:rPr lang="en-US" dirty="0" smtClean="0"/>
              <a:t>Contract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Work Begins</a:t>
            </a:r>
          </a:p>
        </p:txBody>
      </p:sp>
      <p:sp>
        <p:nvSpPr>
          <p:cNvPr id="3" name="TextBox 2"/>
          <p:cNvSpPr/>
          <p:nvPr/>
        </p:nvSpPr>
        <p:spPr>
          <a:xfrm>
            <a:off x="1143000" y="2514600"/>
            <a:ext cx="6106778" cy="12179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Apple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Annie Basic transformed into Atari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  <a:b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Apple DOS transformed into Atari Disk FMS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Development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testing done on Apple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tari Basic &amp; FMS&#10;First Working Deliv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Atari Basic &amp; FMS</a:t>
            </a:r>
            <a:br>
              <a:rPr lang="en-US"/>
            </a:br>
            <a:r>
              <a:rPr lang="en-US"/>
              <a:t>First Working Delivery</a:t>
            </a:r>
          </a:p>
        </p:txBody>
      </p:sp>
      <p:sp>
        <p:nvSpPr>
          <p:cNvPr id="3" name="TextBox 2"/>
          <p:cNvSpPr/>
          <p:nvPr/>
        </p:nvSpPr>
        <p:spPr>
          <a:xfrm>
            <a:off x="1160640" y="2438280"/>
            <a:ext cx="6884747" cy="23450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6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Delivered: December 22, </a:t>
            </a:r>
            <a:r>
              <a:rPr lang="en-US" sz="36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1978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6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In </a:t>
            </a:r>
            <a:r>
              <a:rPr lang="en-US" sz="36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time for January, </a:t>
            </a:r>
            <a:r>
              <a:rPr lang="en-US" sz="36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1979 </a:t>
            </a:r>
            <a:r>
              <a:rPr lang="en-US" sz="36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6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About </a:t>
            </a:r>
            <a:r>
              <a:rPr lang="en-US" sz="36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12 weeks development </a:t>
            </a:r>
            <a:r>
              <a:rPr lang="en-US" sz="36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time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6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$12,000 Bonus</a:t>
            </a:r>
            <a:endParaRPr lang="en-US" sz="36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tari Basic &#10;As S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Atari Basic </a:t>
            </a:r>
            <a:br>
              <a:rPr lang="en-US"/>
            </a:br>
            <a:r>
              <a:rPr lang="en-US"/>
              <a:t>As Sold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8639" y="2657520"/>
            <a:ext cx="2130480" cy="248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24280" y="1752479"/>
            <a:ext cx="3200040" cy="429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tari FMS&#10;As S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Atari FMS</a:t>
            </a:r>
            <a:br>
              <a:rPr lang="en-US"/>
            </a:br>
            <a:r>
              <a:rPr lang="en-US"/>
              <a:t>As Sold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00200" y="2333520"/>
            <a:ext cx="2285640" cy="304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81480" y="1647720"/>
            <a:ext cx="3314519" cy="441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tari Assembler Edi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Atari Assembler Editor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95280" y="2346840"/>
            <a:ext cx="2437920" cy="287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24280" y="1545839"/>
            <a:ext cx="3657240" cy="44787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/>
          <p:nvPr/>
        </p:nvSpPr>
        <p:spPr>
          <a:xfrm>
            <a:off x="563040" y="5815080"/>
            <a:ext cx="3945096" cy="5292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Author: Kathleen O’Brien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nside Atari 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33400" y="152400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dirty="0"/>
              <a:t>Inside Atari DOS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1524000"/>
            <a:ext cx="2971440" cy="4813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5149190" y="2148120"/>
            <a:ext cx="3421940" cy="3159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COMPUTE!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Books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Bill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Wilkinson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Paul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Laughton</a:t>
            </a:r>
            <a:endParaRPr lang="en-US" sz="28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8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Provides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Listing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And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Detailed Explanations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asic Source 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Basic Source Book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95280" y="1600200"/>
            <a:ext cx="2666520" cy="43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5255638" y="1600200"/>
            <a:ext cx="2264764" cy="2345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COMPUTE! </a:t>
            </a:r>
            <a:r>
              <a:rPr lang="en-US" sz="1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Books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Bill </a:t>
            </a: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Wilkinson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Kathleen O’Brien</a:t>
            </a:r>
            <a:b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Paul </a:t>
            </a:r>
            <a:r>
              <a:rPr lang="en-US" sz="1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Laughton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Provide </a:t>
            </a: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Listing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And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Detailed Explanations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78440" y="4225679"/>
            <a:ext cx="2819160" cy="224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609600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80s</a:t>
            </a:r>
            <a:br>
              <a:rPr lang="en-US" dirty="0" smtClean="0"/>
            </a:br>
            <a:r>
              <a:rPr lang="en-US" dirty="0" smtClean="0"/>
              <a:t>Atari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75260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latin typeface="Calibri" pitchFamily="18"/>
                <a:ea typeface="Microsoft YaHei" pitchFamily="2"/>
                <a:cs typeface="Arial" pitchFamily="2"/>
              </a:rPr>
              <a:t>Shep</a:t>
            </a:r>
            <a:r>
              <a:rPr lang="en-US" sz="2400" b="1" dirty="0">
                <a:latin typeface="Calibri" pitchFamily="18"/>
                <a:ea typeface="Microsoft YaHei" pitchFamily="2"/>
                <a:cs typeface="Arial" pitchFamily="2"/>
              </a:rPr>
              <a:t> was loosing interest in the business</a:t>
            </a:r>
          </a:p>
          <a:p>
            <a:pPr lvl="0"/>
            <a:r>
              <a:rPr lang="en-US" sz="2400" b="1" dirty="0">
                <a:latin typeface="Calibri" pitchFamily="18"/>
                <a:ea typeface="Microsoft YaHei" pitchFamily="2"/>
                <a:cs typeface="Arial" pitchFamily="2"/>
              </a:rPr>
              <a:t>Kathleen went back to SBC</a:t>
            </a:r>
          </a:p>
          <a:p>
            <a:pPr lvl="0"/>
            <a:r>
              <a:rPr lang="en-US" sz="2400" b="1" dirty="0">
                <a:latin typeface="Calibri" pitchFamily="18"/>
                <a:ea typeface="Microsoft YaHei" pitchFamily="2"/>
                <a:cs typeface="Arial" pitchFamily="2"/>
              </a:rPr>
              <a:t>SMI no longer any fun</a:t>
            </a:r>
          </a:p>
          <a:p>
            <a:pPr lvl="0"/>
            <a:r>
              <a:rPr lang="en-US" sz="2400" b="1" dirty="0">
                <a:latin typeface="Calibri" pitchFamily="18"/>
                <a:ea typeface="Microsoft YaHei" pitchFamily="2"/>
                <a:cs typeface="Arial" pitchFamily="2"/>
              </a:rPr>
              <a:t>Atari made me an offer that I could not refuse</a:t>
            </a:r>
          </a:p>
        </p:txBody>
      </p:sp>
      <p:sp>
        <p:nvSpPr>
          <p:cNvPr id="4" name="Rectangle 3"/>
          <p:cNvSpPr/>
          <p:nvPr/>
        </p:nvSpPr>
        <p:spPr>
          <a:xfrm>
            <a:off x="2465217" y="3516644"/>
            <a:ext cx="4148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Calibri" pitchFamily="18"/>
                <a:ea typeface="Microsoft YaHei" pitchFamily="2"/>
                <a:cs typeface="Arial" pitchFamily="2"/>
              </a:rPr>
              <a:t>Entered the management track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17" y="4114800"/>
            <a:ext cx="4144622" cy="24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80s&#10;Atari 1200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The 80s</a:t>
            </a:r>
            <a:br>
              <a:rPr lang="en-US"/>
            </a:br>
            <a:r>
              <a:rPr lang="en-US"/>
              <a:t>Atari 1200 XL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8713" y="2590800"/>
            <a:ext cx="3885839" cy="279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4862285" y="2848835"/>
            <a:ext cx="3759853" cy="228256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Managed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system software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team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Part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of the computer design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team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Help key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Self test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	Screen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,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memory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dirty="0" smtClean="0">
                <a:latin typeface="Calibri" pitchFamily="18"/>
                <a:ea typeface="Microsoft YaHei" pitchFamily="2"/>
                <a:cs typeface="Arial" pitchFamily="2"/>
              </a:rPr>
              <a:t>	S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ound</a:t>
            </a:r>
            <a:endParaRPr lang="en-US" sz="20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	Keyboard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Wow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914400" y="344488"/>
            <a:ext cx="8229600" cy="114300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Computers!</a:t>
            </a:r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95479" y="1523880"/>
            <a:ext cx="3653279" cy="472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80s&#10;Fox Video G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The 80s</a:t>
            </a:r>
            <a:br>
              <a:rPr lang="en-US"/>
            </a:br>
            <a:r>
              <a:rPr lang="en-US"/>
              <a:t>Fox Video Games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800" y="2667000"/>
            <a:ext cx="3169440" cy="18529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4135680" y="2133720"/>
            <a:ext cx="4705625" cy="38480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Atari was in trouble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Offered job at Fox Video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Games</a:t>
            </a:r>
            <a:endParaRPr lang="en-US" sz="20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Game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development as an engineering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task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One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game, many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machines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Games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based upon Fox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Properties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Fast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Eddie, Porky’s, Alien,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M*A*S*H, etc.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Give My Regards To Broad Street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Paul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McCartney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Video </a:t>
            </a:r>
            <a:r>
              <a:rPr lang="en-US" sz="2000" b="1" dirty="0" smtClean="0">
                <a:latin typeface="Calibri" pitchFamily="18"/>
                <a:ea typeface="Microsoft YaHei" pitchFamily="2"/>
                <a:cs typeface="Arial" pitchFamily="2"/>
              </a:rPr>
              <a:t>game business shake out</a:t>
            </a:r>
            <a:br>
              <a:rPr lang="en-US" sz="2000" b="1" dirty="0" smtClean="0"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000" b="1" dirty="0" smtClean="0">
                <a:latin typeface="Calibri" pitchFamily="18"/>
                <a:ea typeface="Microsoft YaHei" pitchFamily="2"/>
                <a:cs typeface="Arial" pitchFamily="2"/>
              </a:rPr>
              <a:t>We were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Shut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down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80s&#10;Voys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80s</a:t>
            </a:r>
            <a:br>
              <a:rPr lang="en-US" dirty="0"/>
            </a:br>
            <a:r>
              <a:rPr lang="en-US" dirty="0" err="1"/>
              <a:t>Voysys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5480" y="2057400"/>
            <a:ext cx="2862720" cy="1676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3911400" y="1917719"/>
            <a:ext cx="3892261" cy="19692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An OEM voice mail provider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One of the founders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Lots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of turmoil and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infighting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No fun</a:t>
            </a:r>
            <a:endParaRPr lang="en-US" sz="2400" b="1" i="0" u="none" strike="noStrike" kern="1200" spc="0" dirty="0" smtClean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Resigned</a:t>
            </a:r>
            <a:endParaRPr lang="en-US" sz="24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ogi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71768" y="152400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Logitech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0813" y="1575720"/>
            <a:ext cx="3881569" cy="223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01746" y="1865677"/>
            <a:ext cx="2203560" cy="14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10006" y="4642648"/>
            <a:ext cx="1962720" cy="14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47680" y="1113457"/>
            <a:ext cx="1166400" cy="150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747680" y="3687929"/>
            <a:ext cx="1371240" cy="190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535080" y="4191000"/>
            <a:ext cx="2304000" cy="1804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ycam Mod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/>
              <a:t>Dycam</a:t>
            </a:r>
            <a:r>
              <a:rPr lang="en-US" dirty="0"/>
              <a:t> Model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90719" y="1828800"/>
            <a:ext cx="2514240" cy="3983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/>
          <p:cNvSpPr/>
          <p:nvPr/>
        </p:nvSpPr>
        <p:spPr>
          <a:xfrm>
            <a:off x="4267200" y="2133600"/>
            <a:ext cx="3688615" cy="18441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376x240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Pixels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8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Bit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Grayscale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32 images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Logitech  made an offer</a:t>
            </a:r>
            <a:endParaRPr lang="en-US" sz="28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ogitech Foto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81000" y="14514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dirty="0"/>
              <a:t>Logitech </a:t>
            </a:r>
            <a:r>
              <a:rPr lang="en-US" dirty="0" err="1"/>
              <a:t>Fotoman</a:t>
            </a:r>
            <a:endParaRPr lang="en-US" dirty="0"/>
          </a:p>
        </p:txBody>
      </p:sp>
      <p:sp>
        <p:nvSpPr>
          <p:cNvPr id="3" name="TextBox 2"/>
          <p:cNvSpPr/>
          <p:nvPr/>
        </p:nvSpPr>
        <p:spPr>
          <a:xfrm>
            <a:off x="524160" y="1295280"/>
            <a:ext cx="8171446" cy="15935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Logitech paid $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1,000,000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Developed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software for PC and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Market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: Relators, Insurance + anyone needing fast turn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around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OEM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versions for medical 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52880" y="3505319"/>
            <a:ext cx="3169440" cy="1755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/>
          <p:nvPr/>
        </p:nvSpPr>
        <p:spPr>
          <a:xfrm>
            <a:off x="495977" y="3733919"/>
            <a:ext cx="4456903" cy="12179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Company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reorganized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Functional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units -&gt; Business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Units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Director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, Camera Development</a:t>
            </a:r>
          </a:p>
        </p:txBody>
      </p:sp>
      <p:sp>
        <p:nvSpPr>
          <p:cNvPr id="6" name="TextBox 5"/>
          <p:cNvSpPr/>
          <p:nvPr/>
        </p:nvSpPr>
        <p:spPr>
          <a:xfrm>
            <a:off x="1303920" y="5260680"/>
            <a:ext cx="2346838" cy="8422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Started design of</a:t>
            </a:r>
            <a:b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 Color </a:t>
            </a:r>
            <a:r>
              <a:rPr lang="en-US" sz="2400" b="1" i="0" u="none" strike="noStrike" kern="1200" spc="0" dirty="0" err="1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Fotoman</a:t>
            </a:r>
            <a:endParaRPr lang="en-US" sz="24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olor Foto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Color </a:t>
            </a:r>
            <a:r>
              <a:rPr lang="en-US" dirty="0" err="1"/>
              <a:t>Fotoman</a:t>
            </a:r>
            <a:endParaRPr lang="en-US" dirty="0"/>
          </a:p>
        </p:txBody>
      </p:sp>
      <p:sp>
        <p:nvSpPr>
          <p:cNvPr id="3" name="TextBox 2"/>
          <p:cNvSpPr/>
          <p:nvPr/>
        </p:nvSpPr>
        <p:spPr>
          <a:xfrm>
            <a:off x="886932" y="1600200"/>
            <a:ext cx="5865430" cy="31591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While working on color </a:t>
            </a:r>
            <a:r>
              <a:rPr lang="en-US" sz="2800" b="1" i="0" u="none" strike="noStrike" kern="1200" spc="0" dirty="0" err="1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Fotoman</a:t>
            </a:r>
            <a:endParaRPr lang="en-US" sz="28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Representatives from Kodak</a:t>
            </a:r>
            <a:endParaRPr lang="en-US" sz="2800" b="1" i="0" u="none" strike="noStrike" kern="1200" spc="0" dirty="0" smtClean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Digital camera </a:t>
            </a:r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prototype</a:t>
            </a:r>
            <a:b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24 bit color, 768x512 pixels, 48 </a:t>
            </a: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images</a:t>
            </a:r>
            <a:endParaRPr lang="en-US" sz="2800" b="1" i="0" u="none" strike="noStrike" kern="1200" spc="0" dirty="0" smtClean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was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interested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visited Kodak and </a:t>
            </a:r>
            <a:r>
              <a:rPr lang="en-US" sz="2800" b="1" i="0" u="none" strike="noStrike" kern="1200" spc="0" dirty="0" err="1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Chinon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in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Japan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Logitech signed contract with Kodak</a:t>
            </a:r>
            <a:endParaRPr lang="en-US" sz="28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ogitech Pix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Logitech </a:t>
            </a:r>
            <a:r>
              <a:rPr lang="en-US" dirty="0" err="1"/>
              <a:t>Pixtura</a:t>
            </a:r>
            <a:endParaRPr lang="en-US" dirty="0"/>
          </a:p>
        </p:txBody>
      </p:sp>
      <p:sp>
        <p:nvSpPr>
          <p:cNvPr id="3" name="TextBox 5"/>
          <p:cNvSpPr/>
          <p:nvPr/>
        </p:nvSpPr>
        <p:spPr>
          <a:xfrm>
            <a:off x="1196280" y="1360440"/>
            <a:ext cx="6809919" cy="8422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My team developed a complete set of specifications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Did the industrial design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52600" y="2590800"/>
            <a:ext cx="5410200" cy="3603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ogitech Pix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Logitech </a:t>
            </a:r>
            <a:r>
              <a:rPr lang="en-US" dirty="0" err="1"/>
              <a:t>Pixtura</a:t>
            </a:r>
            <a:endParaRPr lang="en-US" dirty="0"/>
          </a:p>
        </p:txBody>
      </p:sp>
      <p:sp>
        <p:nvSpPr>
          <p:cNvPr id="3" name="TextBox 2"/>
          <p:cNvSpPr/>
          <p:nvPr/>
        </p:nvSpPr>
        <p:spPr>
          <a:xfrm>
            <a:off x="2359892" y="1473438"/>
            <a:ext cx="4576615" cy="9675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Design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work began in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earnest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Lots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of time in Japan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33600" y="2819399"/>
            <a:ext cx="5029200" cy="3456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Kodak DC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Kodak DC40</a:t>
            </a:r>
          </a:p>
        </p:txBody>
      </p:sp>
      <p:sp>
        <p:nvSpPr>
          <p:cNvPr id="3" name="TextBox 2"/>
          <p:cNvSpPr/>
          <p:nvPr/>
        </p:nvSpPr>
        <p:spPr>
          <a:xfrm>
            <a:off x="1752600" y="1552789"/>
            <a:ext cx="5872931" cy="196947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Kodak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made a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proposal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Kodak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would also sell the </a:t>
            </a:r>
            <a:r>
              <a:rPr lang="en-US" sz="2000" b="1" i="0" u="none" strike="noStrike" kern="1200" spc="0" dirty="0" err="1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Pixtura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as the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DC40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Logitech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would not pay any further development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cost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Kodak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would pay Logitech a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royalty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would continue as project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manager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Logitech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agreed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33600" y="3733800"/>
            <a:ext cx="5257800" cy="2635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igital Camera Tw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Digital Camera Twins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98679" y="1536840"/>
            <a:ext cx="6146280" cy="2742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590537" y="4788000"/>
            <a:ext cx="7962927" cy="8422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Kodak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sent royalty checks directly to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Royalties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more than paid for Logitech development expenses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 World Of Possibil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 World Of Possibilities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52479" y="1295280"/>
            <a:ext cx="5618880" cy="525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ogitech PageScan Color&#10;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Logitech </a:t>
            </a:r>
            <a:r>
              <a:rPr lang="en-US" dirty="0" err="1"/>
              <a:t>PageScan</a:t>
            </a:r>
            <a:r>
              <a:rPr lang="en-US" dirty="0"/>
              <a:t> Color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48320" y="3630960"/>
            <a:ext cx="4114440" cy="27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/>
          <p:cNvSpPr/>
          <p:nvPr/>
        </p:nvSpPr>
        <p:spPr>
          <a:xfrm>
            <a:off x="1219200" y="2083964"/>
            <a:ext cx="4436128" cy="9675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Design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 sheet fed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scanner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USB Powered–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No wall wart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Scan&#10;Windows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PageScan</a:t>
            </a:r>
            <a:br>
              <a:rPr lang="en-US"/>
            </a:br>
            <a:r>
              <a:rPr lang="en-US"/>
              <a:t>Windows 98</a:t>
            </a:r>
          </a:p>
        </p:txBody>
      </p:sp>
      <p:sp>
        <p:nvSpPr>
          <p:cNvPr id="3" name="TextBox 2"/>
          <p:cNvSpPr/>
          <p:nvPr/>
        </p:nvSpPr>
        <p:spPr>
          <a:xfrm>
            <a:off x="1136937" y="1676519"/>
            <a:ext cx="6772345" cy="18441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Windows 98 has robust USB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support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err="1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PageScan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driver to be included in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W98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MS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thought </a:t>
            </a:r>
            <a:r>
              <a:rPr lang="en-US" sz="2800" b="1" i="0" u="none" strike="noStrike" kern="1200" spc="0" dirty="0" err="1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PageScan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showed power of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USB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Invited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me to speak at WinHEC 97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14600" y="3810000"/>
            <a:ext cx="4191000" cy="262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Alan Cooper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9320" y="1371599"/>
            <a:ext cx="2089080" cy="262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62720" y="1371599"/>
            <a:ext cx="2983679" cy="45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/>
          <p:nvPr/>
        </p:nvSpPr>
        <p:spPr>
          <a:xfrm>
            <a:off x="838200" y="4285201"/>
            <a:ext cx="3810000" cy="19692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Father of Visual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World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class </a:t>
            </a: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UX designs</a:t>
            </a:r>
            <a:b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2017 Computer History Museum Fellow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Author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of several books</a:t>
            </a:r>
          </a:p>
        </p:txBody>
      </p:sp>
      <p:sp>
        <p:nvSpPr>
          <p:cNvPr id="6" name="TextBox 5"/>
          <p:cNvSpPr/>
          <p:nvPr/>
        </p:nvSpPr>
        <p:spPr>
          <a:xfrm>
            <a:off x="4648200" y="6262150"/>
            <a:ext cx="1517123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COOPER.COM</a:t>
            </a:r>
          </a:p>
        </p:txBody>
      </p:sp>
    </p:spTree>
    <p:extLst>
      <p:ext uri="{BB962C8B-B14F-4D97-AF65-F5344CB8AC3E}">
        <p14:creationId xmlns:p14="http://schemas.microsoft.com/office/powerpoint/2010/main" val="8760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Scan&#10;Soft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/>
              <a:t>PageScan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Software</a:t>
            </a:r>
          </a:p>
        </p:txBody>
      </p:sp>
      <p:sp>
        <p:nvSpPr>
          <p:cNvPr id="3" name="TextBox 2"/>
          <p:cNvSpPr/>
          <p:nvPr/>
        </p:nvSpPr>
        <p:spPr>
          <a:xfrm>
            <a:off x="1143000" y="2590800"/>
            <a:ext cx="7068708" cy="14058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Hired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Alan Cooper’s company to do the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design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Cooper’s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design was everything I wished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for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Easy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to use but powerful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16115"/>
            <a:ext cx="8763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543800" cy="914400"/>
          </a:xfrm>
        </p:spPr>
        <p:txBody>
          <a:bodyPr/>
          <a:lstStyle/>
          <a:p>
            <a:r>
              <a:rPr lang="en-US" sz="3600" b="1" dirty="0" smtClean="0"/>
              <a:t>Management Information Systems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524000"/>
            <a:ext cx="6279283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Assigned to  develop specifications for </a:t>
            </a:r>
          </a:p>
          <a:p>
            <a:r>
              <a:rPr lang="en-US" sz="2400" b="1" dirty="0" smtClean="0"/>
              <a:t>a new MIS for Logitech.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Hired a MIS consultant.</a:t>
            </a:r>
          </a:p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Spent three months with her visiting every </a:t>
            </a:r>
          </a:p>
          <a:p>
            <a:r>
              <a:rPr lang="en-US" sz="2400" b="1" dirty="0" smtClean="0"/>
              <a:t>Logitech office around the world.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Developed the specifications.</a:t>
            </a:r>
          </a:p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Hired a company to implement.</a:t>
            </a:r>
            <a:br>
              <a:rPr lang="en-US" sz="2400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007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lash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Flashpoint</a:t>
            </a:r>
          </a:p>
        </p:txBody>
      </p:sp>
      <p:sp>
        <p:nvSpPr>
          <p:cNvPr id="4" name="TextBox 3"/>
          <p:cNvSpPr/>
          <p:nvPr/>
        </p:nvSpPr>
        <p:spPr>
          <a:xfrm>
            <a:off x="1235040" y="1517460"/>
            <a:ext cx="6582613" cy="18441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Steve Jobs returns to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Apple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Eliminates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all non computer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products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Camera </a:t>
            </a:r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product development </a:t>
            </a: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group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Spun off from Apple and named Flashpoint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2999" y="3962400"/>
            <a:ext cx="66746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Flashpoint’s Product</a:t>
            </a:r>
          </a:p>
          <a:p>
            <a:pPr lvl="0" algn="ctr"/>
            <a:endParaRPr lang="en-US" sz="28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lvl="0"/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Camera Operating System for camera </a:t>
            </a: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OEMs</a:t>
            </a:r>
          </a:p>
          <a:p>
            <a:pPr lvl="0"/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Customer </a:t>
            </a:r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adapts OS to their </a:t>
            </a:r>
            <a:r>
              <a:rPr lang="en-US" sz="2800" b="1" dirty="0" smtClean="0">
                <a:latin typeface="Calibri" pitchFamily="18"/>
                <a:ea typeface="Microsoft YaHei" pitchFamily="2"/>
                <a:cs typeface="Arial" pitchFamily="2"/>
              </a:rPr>
              <a:t>camera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1294"/>
            <a:ext cx="7543800" cy="914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Flashpoint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158351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Building OS for </a:t>
            </a:r>
            <a:r>
              <a:rPr lang="en-US" sz="2400" b="1" dirty="0" smtClean="0">
                <a:latin typeface="Calibri" panose="020F0502020204030204" pitchFamily="34" charset="0"/>
              </a:rPr>
              <a:t>the Kodak DC-260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27" y="1828800"/>
            <a:ext cx="4064166" cy="2952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5029200"/>
            <a:ext cx="5630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Flashpoint looking for Engineering </a:t>
            </a:r>
            <a:r>
              <a:rPr lang="en-US" sz="2400" b="1" dirty="0" smtClean="0">
                <a:latin typeface="Calibri" panose="020F0502020204030204" pitchFamily="34" charset="0"/>
              </a:rPr>
              <a:t>VP</a:t>
            </a:r>
            <a:endParaRPr lang="en-US" sz="2400" b="1" dirty="0" smtClean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Kodak’s </a:t>
            </a:r>
            <a:r>
              <a:rPr lang="en-US" sz="2400" b="1" dirty="0" smtClean="0">
                <a:latin typeface="Calibri" panose="020F0502020204030204" pitchFamily="34" charset="0"/>
              </a:rPr>
              <a:t>team – same people as DC40 team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Kodak suggested me as the VP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14" y="366273"/>
            <a:ext cx="7543800" cy="914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Flashpoint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19514" y="4572000"/>
            <a:ext cx="594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Code base was awful</a:t>
            </a:r>
          </a:p>
          <a:p>
            <a:pPr lvl="0"/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Impossible </a:t>
            </a:r>
            <a:r>
              <a:rPr lang="en-US" sz="2400" b="1" dirty="0">
                <a:latin typeface="Calibri" pitchFamily="18"/>
                <a:ea typeface="Microsoft YaHei" pitchFamily="2"/>
                <a:cs typeface="Arial" pitchFamily="2"/>
              </a:rPr>
              <a:t>for customer to </a:t>
            </a:r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DIY</a:t>
            </a:r>
          </a:p>
          <a:p>
            <a:pPr lvl="0"/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Every </a:t>
            </a:r>
            <a:r>
              <a:rPr lang="en-US" sz="2400" b="1" dirty="0">
                <a:latin typeface="Calibri" pitchFamily="18"/>
                <a:ea typeface="Microsoft YaHei" pitchFamily="2"/>
                <a:cs typeface="Arial" pitchFamily="2"/>
              </a:rPr>
              <a:t>project was custom built by </a:t>
            </a:r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FP</a:t>
            </a:r>
          </a:p>
          <a:p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Could </a:t>
            </a:r>
            <a:r>
              <a:rPr lang="en-US" sz="2400" b="1" dirty="0">
                <a:latin typeface="Calibri" pitchFamily="18"/>
                <a:ea typeface="Microsoft YaHei" pitchFamily="2"/>
                <a:cs typeface="Arial" pitchFamily="2"/>
              </a:rPr>
              <a:t>not get second round of </a:t>
            </a:r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funding</a:t>
            </a:r>
          </a:p>
          <a:p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en-US" sz="2400" b="1" dirty="0" smtClean="0">
                <a:latin typeface="Calibri" pitchFamily="18"/>
                <a:ea typeface="Microsoft YaHei" pitchFamily="2"/>
                <a:cs typeface="Arial" pitchFamily="2"/>
              </a:rPr>
              <a:t>retired in 2000</a:t>
            </a:r>
            <a:endParaRPr lang="en-US" sz="2400" b="1" dirty="0">
              <a:latin typeface="Calibri" pitchFamily="18"/>
              <a:ea typeface="Microsoft YaHei" pitchFamily="2"/>
              <a:cs typeface="Ari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09702"/>
            <a:ext cx="5105400" cy="29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ASIC! For Android&#10;The Begi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BASIC! For </a:t>
            </a:r>
            <a:r>
              <a:rPr lang="en-US" dirty="0" smtClean="0"/>
              <a:t>Android</a:t>
            </a:r>
            <a:endParaRPr lang="en-US" dirty="0"/>
          </a:p>
        </p:txBody>
      </p:sp>
      <p:sp>
        <p:nvSpPr>
          <p:cNvPr id="3" name="TextBox 2"/>
          <p:cNvSpPr/>
          <p:nvPr/>
        </p:nvSpPr>
        <p:spPr>
          <a:xfrm>
            <a:off x="775331" y="2057400"/>
            <a:ext cx="6356012" cy="18441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Decided to write an App for Android</a:t>
            </a:r>
            <a:b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A Basic interpreter was an obvious choice</a:t>
            </a:r>
            <a:endParaRPr lang="en-US" sz="2800" b="1" i="0" u="none" strike="noStrike" kern="1200" spc="0" dirty="0" smtClean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First </a:t>
            </a:r>
            <a:r>
              <a:rPr lang="en-US" sz="2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released in December, </a:t>
            </a:r>
            <a:r>
              <a:rPr lang="en-US" sz="28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2010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8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3000" y="5410200"/>
            <a:ext cx="2466720" cy="980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43400" y="5449741"/>
            <a:ext cx="4033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Richard Feynman Observatory</a:t>
            </a:r>
          </a:p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RFO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lied Physics Labora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5413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Applied Physics Laboratory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14880" y="1553041"/>
            <a:ext cx="2514240" cy="73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56141" y="2514600"/>
            <a:ext cx="6631717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ASIC! For Android&#10;Stand Alone Ap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BASIC! For Android</a:t>
            </a:r>
            <a:br>
              <a:rPr lang="en-US" dirty="0"/>
            </a:br>
            <a:r>
              <a:rPr lang="en-US" dirty="0"/>
              <a:t>Stand Alone Apps</a:t>
            </a:r>
          </a:p>
        </p:txBody>
      </p:sp>
      <p:sp>
        <p:nvSpPr>
          <p:cNvPr id="3" name="TextBox 2"/>
          <p:cNvSpPr/>
          <p:nvPr/>
        </p:nvSpPr>
        <p:spPr>
          <a:xfrm>
            <a:off x="5687258" y="1879840"/>
            <a:ext cx="3445856" cy="16563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Most of Android’s features</a:t>
            </a:r>
            <a:b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accessible from </a:t>
            </a: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BASIC!</a:t>
            </a:r>
            <a:endParaRPr lang="en-US" sz="2000" b="1" dirty="0"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spc="0" dirty="0">
              <a:ln>
                <a:noFill/>
              </a:ln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Can </a:t>
            </a: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Transform BASIC! program</a:t>
            </a:r>
            <a:b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</a:br>
            <a:r>
              <a:rPr lang="en-US" sz="20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 into a stand alone APK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1767960"/>
            <a:ext cx="5114520" cy="418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56040" y="3871440"/>
            <a:ext cx="3132359" cy="18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ASIC! For Android&#10;Community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BASIC! For Android</a:t>
            </a:r>
            <a:br>
              <a:rPr lang="en-US" dirty="0"/>
            </a:br>
            <a:r>
              <a:rPr lang="en-US" dirty="0"/>
              <a:t>Community Development</a:t>
            </a:r>
          </a:p>
        </p:txBody>
      </p:sp>
      <p:sp>
        <p:nvSpPr>
          <p:cNvPr id="3" name="TextBox 2"/>
          <p:cNvSpPr/>
          <p:nvPr/>
        </p:nvSpPr>
        <p:spPr>
          <a:xfrm>
            <a:off x="2505240" y="1577880"/>
            <a:ext cx="4155987" cy="23449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Open Source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GNU General Public License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Put on GitHub in October, 2013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User Development Team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 smtClean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111,000  </a:t>
            </a: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Downloads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4.5/5.0 Rating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89080" y="4038479"/>
            <a:ext cx="6791040" cy="2361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99143" y="0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dirty="0"/>
              <a:t>Today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3" y="1378857"/>
            <a:ext cx="381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36371"/>
            <a:ext cx="3924809" cy="2750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31" y="4378887"/>
            <a:ext cx="53871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Docent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Leading Tours</a:t>
            </a:r>
            <a:br>
              <a:rPr lang="en-US" sz="3200" b="1" dirty="0" smtClean="0"/>
            </a:br>
            <a:r>
              <a:rPr lang="en-US" sz="3200" b="1" dirty="0" smtClean="0"/>
              <a:t>Teaching Computer History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5300"/>
            <a:ext cx="3314700" cy="331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43400"/>
            <a:ext cx="4191000" cy="2347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0"/>
            <a:ext cx="4062186" cy="2549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495300"/>
            <a:ext cx="47756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IBM 1401</a:t>
            </a:r>
            <a:br>
              <a:rPr lang="en-US" sz="2800" b="1" dirty="0" smtClean="0"/>
            </a:br>
            <a:r>
              <a:rPr lang="en-US" sz="2800" b="1" dirty="0" smtClean="0"/>
              <a:t>Restored and Demonstrated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154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7620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Do what you love,</a:t>
            </a:r>
          </a:p>
          <a:p>
            <a:pPr lvl="0" algn="ctr"/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Love what you do,</a:t>
            </a:r>
          </a:p>
          <a:p>
            <a:pPr lvl="0" algn="ctr"/>
            <a:r>
              <a:rPr lang="en-US" sz="2800" b="1" dirty="0">
                <a:latin typeface="Calibri" pitchFamily="18"/>
                <a:ea typeface="Microsoft YaHei" pitchFamily="2"/>
                <a:cs typeface="Arial" pitchFamily="2"/>
              </a:rPr>
              <a:t>And you will love your life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9761" y="2819400"/>
            <a:ext cx="65244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</a:rPr>
              <a:t>Paul.laughton@gmail.com</a:t>
            </a:r>
          </a:p>
          <a:p>
            <a:pPr algn="ctr"/>
            <a:endParaRPr lang="en-US" sz="40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latin typeface="Calibri" panose="020F0502020204030204" pitchFamily="34" charset="0"/>
              </a:rPr>
              <a:t>www.laughton.com/VT18.xps</a:t>
            </a:r>
            <a:endParaRPr lang="en-US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Main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Computers!</a:t>
            </a:r>
            <a:endParaRPr lang="en-US" dirty="0"/>
          </a:p>
        </p:txBody>
      </p:sp>
      <p:sp>
        <p:nvSpPr>
          <p:cNvPr id="4" name="TextBox 5"/>
          <p:cNvSpPr/>
          <p:nvPr/>
        </p:nvSpPr>
        <p:spPr>
          <a:xfrm>
            <a:off x="2887559" y="5685840"/>
            <a:ext cx="3390479" cy="5918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IBM 360 Model 91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80" y="1124857"/>
            <a:ext cx="5425440" cy="4399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Main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Main Frames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23960" y="1752479"/>
            <a:ext cx="2742840" cy="182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64400" y="4188959"/>
            <a:ext cx="3428639" cy="221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7"/>
          <p:cNvSpPr/>
          <p:nvPr/>
        </p:nvSpPr>
        <p:spPr>
          <a:xfrm>
            <a:off x="2088540" y="1310400"/>
            <a:ext cx="109470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IBM</a:t>
            </a:r>
            <a:r>
              <a:rPr lang="en-US" sz="1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1410</a:t>
            </a:r>
          </a:p>
        </p:txBody>
      </p:sp>
      <p:sp>
        <p:nvSpPr>
          <p:cNvPr id="7" name="TextBox 9"/>
          <p:cNvSpPr/>
          <p:nvPr/>
        </p:nvSpPr>
        <p:spPr>
          <a:xfrm>
            <a:off x="6058440" y="1310400"/>
            <a:ext cx="109470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IBM 1302</a:t>
            </a:r>
          </a:p>
        </p:txBody>
      </p:sp>
      <p:sp>
        <p:nvSpPr>
          <p:cNvPr id="8" name="TextBox 10"/>
          <p:cNvSpPr/>
          <p:nvPr/>
        </p:nvSpPr>
        <p:spPr>
          <a:xfrm>
            <a:off x="2541779" y="3721257"/>
            <a:ext cx="109470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spc="0" dirty="0">
                <a:ln>
                  <a:noFill/>
                </a:ln>
                <a:latin typeface="Calibri" pitchFamily="18"/>
                <a:ea typeface="Microsoft YaHei" pitchFamily="2"/>
                <a:cs typeface="Arial" pitchFamily="2"/>
              </a:rPr>
              <a:t>IBM 7094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88959"/>
            <a:ext cx="3276600" cy="2064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2168" y="3721257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IBM 360/40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44860"/>
            <a:ext cx="2555600" cy="1836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89904</TotalTime>
  <Words>1820</Words>
  <Application>Microsoft Office PowerPoint</Application>
  <PresentationFormat>On-screen Show (4:3)</PresentationFormat>
  <Paragraphs>443</Paragraphs>
  <Slides>74</Slides>
  <Notes>66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Elemental</vt:lpstr>
      <vt:lpstr>CorelDRAW</vt:lpstr>
      <vt:lpstr>A Techman’s adventures in Silicon Valley</vt:lpstr>
      <vt:lpstr>PowerPoint Presentation</vt:lpstr>
      <vt:lpstr>My Passion</vt:lpstr>
      <vt:lpstr>VPI</vt:lpstr>
      <vt:lpstr>Computers!</vt:lpstr>
      <vt:lpstr>A World Of Possibilities</vt:lpstr>
      <vt:lpstr>Applied Physics Laboratory</vt:lpstr>
      <vt:lpstr>Computers!</vt:lpstr>
      <vt:lpstr>The Main Frames</vt:lpstr>
      <vt:lpstr>SPACE!</vt:lpstr>
      <vt:lpstr>The MOL Control Center</vt:lpstr>
      <vt:lpstr>IBM SBC</vt:lpstr>
      <vt:lpstr>Call/360 Terminals</vt:lpstr>
      <vt:lpstr>PowerPoint Presentation</vt:lpstr>
      <vt:lpstr>Microprocessors!</vt:lpstr>
      <vt:lpstr>Homebrew Computer Club</vt:lpstr>
      <vt:lpstr>My Wife Kathleen O’Brien</vt:lpstr>
      <vt:lpstr>PowerPoint Presentation</vt:lpstr>
      <vt:lpstr>PowerPoint Presentation</vt:lpstr>
      <vt:lpstr>KIM-1</vt:lpstr>
      <vt:lpstr>Fun with the KIM-1</vt:lpstr>
      <vt:lpstr>Time For A Change</vt:lpstr>
      <vt:lpstr>SMI</vt:lpstr>
      <vt:lpstr>Apple Annie Basic* Development Environment</vt:lpstr>
      <vt:lpstr>Apple DOS The Beginning</vt:lpstr>
      <vt:lpstr>Apple DOS The Hardware</vt:lpstr>
      <vt:lpstr>Apple DOS Controller Schematic</vt:lpstr>
      <vt:lpstr>Apple DOS Read Write Track Sector (RWTS)</vt:lpstr>
      <vt:lpstr>Apple DOS The Contract</vt:lpstr>
      <vt:lpstr>Apple DOS Design</vt:lpstr>
      <vt:lpstr>Apple DOS Contract Addition</vt:lpstr>
      <vt:lpstr>Apple DOS Initial Delivery</vt:lpstr>
      <vt:lpstr>Apple DOS More Changes</vt:lpstr>
      <vt:lpstr>Apple DOS No News Is Good News</vt:lpstr>
      <vt:lpstr>Apple DOS October Meeting</vt:lpstr>
      <vt:lpstr>Apple DOS Final Act</vt:lpstr>
      <vt:lpstr>Apple Annie Basic</vt:lpstr>
      <vt:lpstr>NUTZO BASIC</vt:lpstr>
      <vt:lpstr>Enter Atari</vt:lpstr>
      <vt:lpstr>Atari Proposal</vt:lpstr>
      <vt:lpstr>Atari Contract Work Begins</vt:lpstr>
      <vt:lpstr>Atari Basic &amp; FMS First Working Delivery</vt:lpstr>
      <vt:lpstr>Atari Basic  As Sold</vt:lpstr>
      <vt:lpstr>Atari FMS As Sold</vt:lpstr>
      <vt:lpstr>Atari Assembler Editor</vt:lpstr>
      <vt:lpstr>Inside Atari DOS</vt:lpstr>
      <vt:lpstr>Basic Source Book</vt:lpstr>
      <vt:lpstr>The 80s Atari</vt:lpstr>
      <vt:lpstr>The 80s Atari 1200 XL</vt:lpstr>
      <vt:lpstr>The 80s Fox Video Games</vt:lpstr>
      <vt:lpstr>The 80s Voysys</vt:lpstr>
      <vt:lpstr>Logitech</vt:lpstr>
      <vt:lpstr>Dycam Model 1</vt:lpstr>
      <vt:lpstr>Logitech Fotoman</vt:lpstr>
      <vt:lpstr>Color Fotoman</vt:lpstr>
      <vt:lpstr>Logitech Pixtura</vt:lpstr>
      <vt:lpstr>Logitech Pixtura</vt:lpstr>
      <vt:lpstr>Kodak DC40</vt:lpstr>
      <vt:lpstr>Digital Camera Twins</vt:lpstr>
      <vt:lpstr>Logitech PageScan Color Design</vt:lpstr>
      <vt:lpstr>PageScan Windows 98</vt:lpstr>
      <vt:lpstr>Alan Cooper</vt:lpstr>
      <vt:lpstr>PageScan Software</vt:lpstr>
      <vt:lpstr>PowerPoint Presentation</vt:lpstr>
      <vt:lpstr>Management Information Systems</vt:lpstr>
      <vt:lpstr>Flashpoint</vt:lpstr>
      <vt:lpstr>Flashpoint</vt:lpstr>
      <vt:lpstr>Flashpoint</vt:lpstr>
      <vt:lpstr>BASIC! For Android</vt:lpstr>
      <vt:lpstr>BASIC! For Android Stand Alone Apps</vt:lpstr>
      <vt:lpstr>BASIC! For Android Community Development</vt:lpstr>
      <vt:lpstr>Today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Mainframes to Micros</dc:title>
  <dc:creator>Paul Laughton</dc:creator>
  <cp:lastModifiedBy>Paul Laughton</cp:lastModifiedBy>
  <cp:revision>162</cp:revision>
  <dcterms:modified xsi:type="dcterms:W3CDTF">2018-04-17T06:09:13Z</dcterms:modified>
</cp:coreProperties>
</file>